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4" r:id="rId3"/>
    <p:sldId id="276" r:id="rId4"/>
    <p:sldId id="288" r:id="rId5"/>
    <p:sldId id="275" r:id="rId6"/>
    <p:sldId id="274" r:id="rId7"/>
    <p:sldId id="289" r:id="rId8"/>
    <p:sldId id="292" r:id="rId9"/>
    <p:sldId id="290" r:id="rId10"/>
    <p:sldId id="273" r:id="rId11"/>
    <p:sldId id="272" r:id="rId12"/>
    <p:sldId id="280" r:id="rId13"/>
    <p:sldId id="296" r:id="rId14"/>
    <p:sldId id="279" r:id="rId15"/>
    <p:sldId id="300" r:id="rId16"/>
    <p:sldId id="278" r:id="rId17"/>
    <p:sldId id="297" r:id="rId18"/>
    <p:sldId id="277" r:id="rId19"/>
    <p:sldId id="281" r:id="rId20"/>
    <p:sldId id="283" r:id="rId21"/>
    <p:sldId id="302" r:id="rId22"/>
    <p:sldId id="282" r:id="rId23"/>
    <p:sldId id="299" r:id="rId24"/>
    <p:sldId id="301" r:id="rId25"/>
    <p:sldId id="261" r:id="rId26"/>
    <p:sldId id="284" r:id="rId27"/>
    <p:sldId id="291" r:id="rId28"/>
    <p:sldId id="262" r:id="rId29"/>
    <p:sldId id="293" r:id="rId30"/>
    <p:sldId id="298" r:id="rId31"/>
    <p:sldId id="303" r:id="rId32"/>
    <p:sldId id="304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7FC"/>
    <a:srgbClr val="EFF5F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4574D-4DB9-4A6E-904E-288EC76D762A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B94CE-0BD6-4BE2-9437-B8B91B71DC6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893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297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Research is done by members of FoJC</a:t>
            </a:r>
          </a:p>
          <a:p>
            <a:r>
              <a:rPr lang="en-ZA" dirty="0"/>
              <a:t>Digitised and available on line by applying to JHF.</a:t>
            </a:r>
          </a:p>
          <a:p>
            <a:r>
              <a:rPr lang="en-ZA" dirty="0"/>
              <a:t>Research covers ash niches and burials of the rich and famous and those with interesting backgrounds</a:t>
            </a:r>
          </a:p>
          <a:p>
            <a:r>
              <a:rPr lang="en-ZA" dirty="0"/>
              <a:t>All possible &amp; accessible sources consulted such as Family Search, original cemetery records and, if necessary, the national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8166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Under auspices of JHF, tour guides conduct tours over pre-determined weekends </a:t>
            </a:r>
          </a:p>
          <a:p>
            <a:r>
              <a:rPr lang="en-ZA" dirty="0"/>
              <a:t>These tours highlight the history of Johannesburg and pay respect to those how have contributed to the development and growth of Johannesburg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8922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The Friends work in close partnership with JCPZ to conduct work.</a:t>
            </a:r>
          </a:p>
          <a:p>
            <a:r>
              <a:rPr lang="en-ZA" dirty="0"/>
              <a:t>They help by making their records available to us</a:t>
            </a:r>
          </a:p>
          <a:p>
            <a:r>
              <a:rPr lang="en-ZA" dirty="0"/>
              <a:t>We worked together on the re-opening of the Hamberg Cemetery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185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Shared ideas on the enhancement of the Enoch Sontonga Memorial Park.</a:t>
            </a:r>
          </a:p>
          <a:p>
            <a:r>
              <a:rPr lang="en-ZA" dirty="0"/>
              <a:t>We envisage working on many other projects with JCPZ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9961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FoJC is often called upon to advise on matters regarding plans &amp; challenges faced by communities such as the Chinese, Hindu, Coloured &amp; Muslim Communities</a:t>
            </a:r>
          </a:p>
          <a:p>
            <a:r>
              <a:rPr lang="en-ZA" dirty="0"/>
              <a:t>Chinese Community invited us to discuss repairing headstones in the Brixton Cemetery.</a:t>
            </a:r>
          </a:p>
          <a:p>
            <a:r>
              <a:rPr lang="en-ZA" dirty="0"/>
              <a:t>Also assisted in locating the grave of a Chinese Victim of 1922 Strike</a:t>
            </a:r>
          </a:p>
          <a:p>
            <a:r>
              <a:rPr lang="en-ZA" dirty="0"/>
              <a:t>Recently contributed input &amp; advice to the Hindu Community for their application for parking facility </a:t>
            </a:r>
            <a:r>
              <a:rPr lang="en-ZA" dirty="0" err="1"/>
              <a:t>ath</a:t>
            </a:r>
            <a:r>
              <a:rPr lang="en-ZA" dirty="0"/>
              <a:t> the Hindu Crematorium at Brixton Cemetery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4547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Collaborated with the Coloured Community for restoration of headstone of Reverend Phillips.</a:t>
            </a:r>
          </a:p>
          <a:p>
            <a:r>
              <a:rPr lang="en-ZA" dirty="0"/>
              <a:t>FoJC paid for the restoration.</a:t>
            </a:r>
          </a:p>
          <a:p>
            <a:r>
              <a:rPr lang="en-ZA" dirty="0"/>
              <a:t>Work carried out by SAMCRO Tombstones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3987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2024 JCPZ, Muslim community and GSSA approached friends with regards to land in Linbro Park.</a:t>
            </a:r>
          </a:p>
          <a:p>
            <a:r>
              <a:rPr lang="en-ZA" dirty="0"/>
              <a:t>Land earmarked for Muslim Cemetery but possibly had graves of Brolin Family</a:t>
            </a:r>
          </a:p>
          <a:p>
            <a:r>
              <a:rPr lang="en-ZA" dirty="0"/>
              <a:t>Anticipated 1 or 2 graves but found 8</a:t>
            </a:r>
          </a:p>
          <a:p>
            <a:r>
              <a:rPr lang="en-ZA" dirty="0"/>
              <a:t>Learned of possibly more graves on the piece of land.</a:t>
            </a:r>
          </a:p>
          <a:p>
            <a:r>
              <a:rPr lang="en-ZA" dirty="0"/>
              <a:t>Found 8 more graves belonging to the De Beers family. Owners of the original Modderfontein Farm</a:t>
            </a:r>
          </a:p>
          <a:p>
            <a:r>
              <a:rPr lang="en-ZA" dirty="0"/>
              <a:t>Photographed all the graves and took GPS readings of their exact locations</a:t>
            </a:r>
          </a:p>
          <a:p>
            <a:r>
              <a:rPr lang="en-ZA" dirty="0"/>
              <a:t>Shared information  including the de Beers Research group.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6303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GSSA Grave project visits cemeteries across country to photograph and record every grave they find.</a:t>
            </a:r>
          </a:p>
          <a:p>
            <a:r>
              <a:rPr lang="en-ZA" dirty="0"/>
              <a:t>Aims to create comprehensive database for genealogical research.</a:t>
            </a:r>
          </a:p>
          <a:p>
            <a:r>
              <a:rPr lang="en-ZA" dirty="0"/>
              <a:t>FoJC helps the project by turning fallen headstones in Braamfontein &amp; Brixton Cemeteries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5717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Upon request, members of the public approach FoJC help find graves of their loved ones.</a:t>
            </a:r>
          </a:p>
          <a:p>
            <a:r>
              <a:rPr lang="en-ZA" dirty="0"/>
              <a:t>Requests not just local but also from people living overseas</a:t>
            </a:r>
          </a:p>
          <a:p>
            <a:r>
              <a:rPr lang="en-ZA" dirty="0"/>
              <a:t>Sometimes FoJC asked to assist with the process of applying for permission to erect or repair a headstone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14489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JCPZ generously provided building material for repairs of vandalised niches at Braamfontein Cemetery.</a:t>
            </a:r>
          </a:p>
          <a:p>
            <a:r>
              <a:rPr lang="en-ZA" dirty="0"/>
              <a:t>Also provided a skip for the piles of rubble generated during the repair process.</a:t>
            </a:r>
          </a:p>
          <a:p>
            <a:r>
              <a:rPr lang="en-ZA" dirty="0"/>
              <a:t>Also removal and replacement of filled skips.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78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Established = 2018</a:t>
            </a:r>
          </a:p>
          <a:p>
            <a:r>
              <a:rPr lang="en-ZA" dirty="0"/>
              <a:t>Headed by = Sarah Welham</a:t>
            </a:r>
          </a:p>
          <a:p>
            <a:r>
              <a:rPr lang="en-ZA" dirty="0"/>
              <a:t>Reason = Clean &amp; maintain the graves in Brixton &amp; Braamfontein Cemeteries</a:t>
            </a:r>
          </a:p>
          <a:p>
            <a:r>
              <a:rPr lang="en-ZA" dirty="0"/>
              <a:t>Municipality responsible between graves. </a:t>
            </a:r>
          </a:p>
          <a:p>
            <a:r>
              <a:rPr lang="en-ZA" dirty="0"/>
              <a:t>Families responsible graves themselves.</a:t>
            </a:r>
          </a:p>
          <a:p>
            <a:r>
              <a:rPr lang="en-ZA" dirty="0"/>
              <a:t>Most graves no resident or surviving families</a:t>
            </a:r>
          </a:p>
          <a:p>
            <a:r>
              <a:rPr lang="en-ZA" dirty="0"/>
              <a:t>Umbrella = Johannesburg Heritage Foundation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1955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Funding for the repairs were generated by donations, Back-a-Buddy and even a light classical music concert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7504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Funds raised made it possible for FoJC to employ 3 workers to repair and restore the vandalised ash walls and niches at Braamfontein Cemetery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13156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Through fundraising &amp; work with JHF found graves and erected headstones and monuments such as the 1922 Strike memorial.</a:t>
            </a:r>
          </a:p>
          <a:p>
            <a:r>
              <a:rPr lang="en-ZA" dirty="0"/>
              <a:t>Erected a headstone for </a:t>
            </a:r>
            <a:r>
              <a:rPr lang="en-ZA" dirty="0" err="1"/>
              <a:t>craftsmanGeorge</a:t>
            </a:r>
            <a:r>
              <a:rPr lang="en-ZA" dirty="0"/>
              <a:t> Ness who worked with Sir Hebert Baker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7621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Also erected a headstone for the victims of Daisy de Melker.</a:t>
            </a:r>
          </a:p>
          <a:p>
            <a:r>
              <a:rPr lang="en-ZA" dirty="0"/>
              <a:t>In June discovered a recently damaged headstone in Brixton we called “Little Winnie”. We hope to restore very soon.</a:t>
            </a:r>
          </a:p>
          <a:p>
            <a:r>
              <a:rPr lang="en-ZA" dirty="0"/>
              <a:t>Also a hand of an Angel was recently broken off. Already secured the help of someone who can reattach the broken hand.</a:t>
            </a:r>
          </a:p>
          <a:p>
            <a:r>
              <a:rPr lang="en-ZA" dirty="0"/>
              <a:t>Repairs being done by volunteers of FoJC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0539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After restoring vandalised niches, we were unable to identify niches for several bags of ashes.</a:t>
            </a:r>
          </a:p>
          <a:p>
            <a:r>
              <a:rPr lang="en-ZA" dirty="0"/>
              <a:t>For these people FoJC with JCPZ had a tree planting ceremony to honour their memory.</a:t>
            </a:r>
          </a:p>
          <a:p>
            <a:r>
              <a:rPr lang="en-ZA" dirty="0"/>
              <a:t>Representatives from both sides attended.</a:t>
            </a:r>
          </a:p>
          <a:p>
            <a:r>
              <a:rPr lang="en-ZA" dirty="0"/>
              <a:t>The service was conducted by Reverend Tsepo Matubtuba</a:t>
            </a:r>
          </a:p>
          <a:p>
            <a:r>
              <a:rPr lang="en-ZA" dirty="0"/>
              <a:t>We were gifted old grave pillars that we will erect a stone in </a:t>
            </a:r>
            <a:r>
              <a:rPr lang="en-ZA" dirty="0" err="1"/>
              <a:t>rememberance</a:t>
            </a:r>
            <a:r>
              <a:rPr lang="en-ZA" dirty="0"/>
              <a:t> at the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4450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Our Facebook page is for Friends locally and internationally can follow us, learn and explore ways they can help and support our work. </a:t>
            </a:r>
          </a:p>
          <a:p>
            <a:r>
              <a:rPr lang="en-ZA" dirty="0"/>
              <a:t>We have 2,5k followers</a:t>
            </a:r>
          </a:p>
          <a:p>
            <a:r>
              <a:rPr lang="en-ZA" dirty="0"/>
              <a:t>Our WhatsApp group has 91 members, mostly local but some international.</a:t>
            </a:r>
          </a:p>
          <a:p>
            <a:r>
              <a:rPr lang="en-ZA" dirty="0"/>
              <a:t>Through this channel we communicate about cemetery workdays and other relevant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395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Community Newspapers and radio and Television stations every so often run features on the work that we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9529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Primary challenge is securing adequate funding for future projects.</a:t>
            </a:r>
          </a:p>
          <a:p>
            <a:r>
              <a:rPr lang="en-ZA" dirty="0"/>
              <a:t>We aspire to conduct much more work in the cemeteries.</a:t>
            </a:r>
          </a:p>
          <a:p>
            <a:r>
              <a:rPr lang="en-ZA" dirty="0"/>
              <a:t>Further funds would also enable us where necessary to employ professional staff to repair broken headstones &amp; statues for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37589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Restore all the graves in Braamfontein &amp; Brixton</a:t>
            </a:r>
          </a:p>
          <a:p>
            <a:r>
              <a:rPr lang="en-ZA" dirty="0"/>
              <a:t>Make cemeteries places where the public can walk, visit &amp; spend time as they would a park.</a:t>
            </a:r>
          </a:p>
          <a:p>
            <a:r>
              <a:rPr lang="en-ZA" dirty="0"/>
              <a:t>Might be seen as disrespectful, but the current situation in our cemeteries is disrespectful to the deceased.</a:t>
            </a:r>
          </a:p>
          <a:p>
            <a:r>
              <a:rPr lang="en-ZA" dirty="0"/>
              <a:t>If opened as a cared for public space and treated as a controlled park, might become a safer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3157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Studies around the world show that cemeteries opened as public green spaces are used for recreational purposes.</a:t>
            </a:r>
          </a:p>
          <a:p>
            <a:r>
              <a:rPr lang="en-ZA" dirty="0"/>
              <a:t>Studies were done….</a:t>
            </a:r>
          </a:p>
          <a:p>
            <a:r>
              <a:rPr lang="en-ZA" dirty="0"/>
              <a:t>Various aspects that can be kept in mind:</a:t>
            </a:r>
          </a:p>
          <a:p>
            <a:r>
              <a:rPr lang="en-ZA" dirty="0"/>
              <a:t>Growing demand for green Spaces</a:t>
            </a:r>
          </a:p>
          <a:p>
            <a:r>
              <a:rPr lang="en-ZA" dirty="0"/>
              <a:t>Integration of recreational activities</a:t>
            </a:r>
          </a:p>
          <a:p>
            <a:r>
              <a:rPr lang="en-ZA" dirty="0"/>
              <a:t>Respect and etiquette</a:t>
            </a:r>
          </a:p>
          <a:p>
            <a:r>
              <a:rPr lang="en-ZA" dirty="0"/>
              <a:t>Multifaceted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039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Arrange working days every few months</a:t>
            </a:r>
          </a:p>
          <a:p>
            <a:r>
              <a:rPr lang="en-ZA" dirty="0"/>
              <a:t>Clean headstones so inscriptions can be read</a:t>
            </a:r>
          </a:p>
          <a:p>
            <a:r>
              <a:rPr lang="en-ZA" dirty="0"/>
              <a:t>Remove ivy, strangling trees &amp; shrubs</a:t>
            </a:r>
          </a:p>
          <a:p>
            <a:r>
              <a:rPr lang="en-ZA" dirty="0"/>
              <a:t>Cut back overhanging &amp; intrusive branches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555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Challenge we currently face is litter</a:t>
            </a:r>
          </a:p>
          <a:p>
            <a:r>
              <a:rPr lang="en-ZA" dirty="0"/>
              <a:t>Litter happens everywhere even Mount Everest</a:t>
            </a:r>
          </a:p>
          <a:p>
            <a:r>
              <a:rPr lang="en-ZA" dirty="0"/>
              <a:t>Even outer space.</a:t>
            </a:r>
          </a:p>
          <a:p>
            <a:r>
              <a:rPr lang="en-ZA" dirty="0"/>
              <a:t>Cant fix the world, but we can fix our own environment.</a:t>
            </a:r>
          </a:p>
          <a:p>
            <a:r>
              <a:rPr lang="en-ZA" dirty="0"/>
              <a:t>Strive to encourage a culture of non-littering.</a:t>
            </a:r>
          </a:p>
          <a:p>
            <a:r>
              <a:rPr lang="en-ZA" dirty="0"/>
              <a:t>Require a mind shift and education.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8610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Design &amp; install boards, maps &amp; marking sections &amp; significant graves in collaboration with JCPZ.</a:t>
            </a:r>
          </a:p>
          <a:p>
            <a:r>
              <a:rPr lang="en-ZA" dirty="0"/>
              <a:t>Provide markers which are informative and not made of material attractive to recyclers or thieves</a:t>
            </a:r>
          </a:p>
          <a:p>
            <a:r>
              <a:rPr lang="en-ZA" dirty="0"/>
              <a:t>These kinds of developments make cemeteries more attractive for public to visit, create security &amp; show respect for those who lie there.</a:t>
            </a:r>
          </a:p>
          <a:p>
            <a:r>
              <a:rPr lang="en-ZA" dirty="0"/>
              <a:t>Overtime the improvements could helped create heritage spaces where young guides could be employed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8122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CBF03-F35A-CB7B-27AA-6F38CC50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18286-0C50-6D06-F08E-466911129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5051E-70DB-CF36-6E0F-86C8C6738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02F7-1B96-EADE-261E-F6D8A3935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935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On one clean up day at Braamfontein cleared bamboo forest revealing +_ 10 gravestones dating from before 1900s</a:t>
            </a:r>
          </a:p>
          <a:p>
            <a:endParaRPr lang="en-ZA" dirty="0"/>
          </a:p>
          <a:p>
            <a:r>
              <a:rPr lang="en-ZA" dirty="0"/>
              <a:t>Annually arrange special cleaning day in lieu of 67 minutes on Mandela Day 18 July.</a:t>
            </a:r>
          </a:p>
          <a:p>
            <a:endParaRPr lang="en-ZA" dirty="0"/>
          </a:p>
          <a:p>
            <a:r>
              <a:rPr lang="en-ZA" dirty="0"/>
              <a:t>Held at Brixton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895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At Braamfontein Cemetery some of the Friends plant and maintain flowerbeds around the Crematorium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5077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2021 thousands of ash niches at Braamfontein vandalised</a:t>
            </a:r>
          </a:p>
          <a:p>
            <a:r>
              <a:rPr lang="en-ZA" dirty="0"/>
              <a:t>FoJC with JCPZ record and restore nearly 5000 niches</a:t>
            </a:r>
          </a:p>
          <a:p>
            <a:r>
              <a:rPr lang="en-ZA" dirty="0"/>
              <a:t>Restoration conducted by various groups of volunteers</a:t>
            </a:r>
          </a:p>
          <a:p>
            <a:r>
              <a:rPr lang="en-ZA" dirty="0"/>
              <a:t>Record plaques and clear vegetation for access to walls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212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Ash Niches, Plaques and ash graves were recorded, verified and captured into database by volunteers</a:t>
            </a:r>
          </a:p>
          <a:p>
            <a:r>
              <a:rPr lang="en-ZA" dirty="0"/>
              <a:t>Plaques verified before being cemented into rightful positions.</a:t>
            </a:r>
          </a:p>
          <a:p>
            <a:r>
              <a:rPr lang="en-ZA" dirty="0"/>
              <a:t>Verified again after being placed</a:t>
            </a:r>
          </a:p>
          <a:p>
            <a:r>
              <a:rPr lang="en-ZA" dirty="0"/>
              <a:t>Vases that were broken and or moved were placed, where possible in their correct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2251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Recorded data captured onto an Excel Database.</a:t>
            </a:r>
          </a:p>
          <a:p>
            <a:r>
              <a:rPr lang="en-ZA" dirty="0"/>
              <a:t>Complete record also accessible to researches</a:t>
            </a:r>
          </a:p>
          <a:p>
            <a:r>
              <a:rPr lang="en-ZA" dirty="0"/>
              <a:t>Kept at the JHF Research/Resource Centre, maintained and kept up to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175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For most of 19months during restoration, three paid builders worked daily Monday to Friday.</a:t>
            </a:r>
          </a:p>
          <a:p>
            <a:r>
              <a:rPr lang="en-ZA" dirty="0"/>
              <a:t>Attaching broken pieces onto special boards and fixing plaques into their right places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B94CE-0BD6-4BE2-9437-B8B91B71DC66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404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6E2D-E0A7-CE10-63C1-8A05101E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DE962-819F-6BEA-7FC2-ED7892E02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9BF7B-99E6-997B-7E52-12F3A37B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9710-4545-7A82-B793-DA524332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EAF4B-5631-272B-AC43-042C6D7C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001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905D-3236-8C7E-D692-0F7AB80C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35185-B458-7782-1BDA-C9BA3FA11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75112-90F5-FEA5-9F34-1D8A520B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E4AA5-CAA0-8133-BFE6-BA261CFA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243E7-5966-552C-5EDC-679A5258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73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73BC3-D2F3-E87B-0F86-3AD7EAC61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C96051-8200-3D0B-FAD4-7E5922C93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66E70-863E-A9C3-7524-9E5C8CE9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A7489-749B-F127-20E9-7E2EB444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03F76-E503-5561-E2AB-4C8AFFE4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227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04EF0-A9F7-4763-E9F9-C26DB055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25560-C72E-41D9-9893-49A217103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29F38-EC4F-115E-65D2-29246666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51ADF-ACAB-1594-D6C3-3A392B3A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9EA22-7FCA-C605-CB39-8CA4C211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382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2B23-DD0B-BC8C-4DD4-CD29DB03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43AC7-28E4-CCCE-2B57-EC7AA3C5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236B-C169-9814-A9B9-676A45F9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E48FC-7F8C-DC2A-080E-E3947D12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329E5-85BC-3A1D-3BE7-C5366D97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619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8DC8-24E3-F1F6-0CFD-B4BB1E84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3BEE-85E8-EAF8-E0C9-E26158EC1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6678E-9088-4A8F-67C3-699E51B8F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A701C-E2AC-3D6A-AD26-6A242A08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8E4CC-42A5-093D-7E35-AA3EE1DF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CE14F-0E2A-C99A-E109-88AD6918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493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4B6A-00E5-153D-790D-FFABE355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4335A-C3B5-85FA-80D3-DB78E13FA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8EC7A-AFF0-A526-D27B-25E8F6CB6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BC560-FCAA-7F8E-B2EA-62232215B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3CFCD-1531-99EB-5753-6DBA4C697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A1B90-B929-93A2-56FA-0E0F203A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0C082-AE36-4C18-91ED-59A120B98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B744B2-88FE-9A9C-740A-34F67116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165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A971-CD34-408E-E0DB-D6C6B18D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9299C-337C-6199-B21D-DCE4CD1D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0DC85-9370-C70C-E957-73F26539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4D6E2-1BEC-7CC1-5A3E-AA8F85A2A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546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46F13-1D00-58F6-854B-0598536F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DB250-79FE-372E-22DC-4A3E5C08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3110-C3C6-C4D4-45BE-577D35B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360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3F0D0-B8FF-EA03-3887-B0DCCFD3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4FF82-6059-496C-901B-2111954ED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69BE5-CFD4-6D36-AA9F-3E257EF2D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D4F7B-403F-F1AE-3710-315E8A7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33A27-7297-F1B2-7B70-3FDAD5D7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DBF2D-42E1-CB3A-0355-ED5E41A7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365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1E7B-EA5F-F826-5A03-31C1D7EB6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76532-9597-6626-4C91-9B214B595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446A4-C6AF-BDBA-1CDE-0182D00FB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8BF73-ED50-88A9-51A7-143ECC20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8654A-DB2C-0CE7-9A61-C6B6CAE8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969A9-A4BE-8D10-A8A8-5D8CEECB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9611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5DC57-0D94-8C59-5ADD-7820BCEE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6104A-D5A1-E5F9-AFF6-258D865E4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CCDE6-B7B6-514A-4263-ADC9E6A9A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CC3868-20F7-4999-B3DB-551E2A816C49}" type="datetimeFigureOut">
              <a:rPr lang="en-ZA" smtClean="0"/>
              <a:t>2025/07/19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470B-F380-E8C7-A124-B0093CBB1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49BD7-1739-2348-37B6-309DEC256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E772E6-ACF7-4BD2-B8B7-8FA1B58CE8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43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lhouette of a city&#10;&#10;AI-generated content may be incorrect.">
            <a:extLst>
              <a:ext uri="{FF2B5EF4-FFF2-40B4-BE49-F238E27FC236}">
                <a16:creationId xmlns:a16="http://schemas.microsoft.com/office/drawing/2014/main" id="{CF64F1A3-C2A5-F4C1-A04C-DACAA75AB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8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B43DA-A80F-C146-A978-CA47255A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1606-581B-5F7E-BAE7-6F7BE406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pic>
        <p:nvPicPr>
          <p:cNvPr id="6" name="Content Placeholder 5" descr="A green and white logo&#10;&#10;AI-generated content may be incorrect.">
            <a:extLst>
              <a:ext uri="{FF2B5EF4-FFF2-40B4-BE49-F238E27FC236}">
                <a16:creationId xmlns:a16="http://schemas.microsoft.com/office/drawing/2014/main" id="{63AF5673-BBF7-20EC-A829-668FF2AF4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5" y="4648530"/>
            <a:ext cx="3716460" cy="2061957"/>
          </a:xfrm>
        </p:spPr>
      </p:pic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1FB2067D-EF58-FF53-AFDE-5B7B2708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32E05-AF61-3AC7-6389-4B5F3E8DF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4" y="1273591"/>
            <a:ext cx="3716463" cy="2787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90682-A4A6-4A12-3BE0-A69255FC8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09" y="3166382"/>
            <a:ext cx="3638550" cy="273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1B000-D6E4-D023-E12E-7E29C0DE4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33" y="1273590"/>
            <a:ext cx="3483478" cy="26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3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07717-DEC7-0675-659D-CE3A84329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99A3-9DAE-1FFF-C782-215F9930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Tours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848533A7-C150-30D5-69A8-386FB1C62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32C6FF-F188-3045-A84A-2784C96B3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" y="498533"/>
            <a:ext cx="1818769" cy="618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1FF29-EE90-F93F-27AB-5B59CA8C1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1" y="1463415"/>
            <a:ext cx="3190875" cy="4257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93A2E5-BC5D-9C2F-EC93-23B592241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83" y="1421390"/>
            <a:ext cx="4380465" cy="29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88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F3497-FF4D-B435-DAD5-A0F82FE6C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4BC6F-A326-590E-E165-D68EC967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JCPZ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83A89D3E-D9FD-8690-355D-11AFF857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7D2601-5F0E-E8BF-8EB1-04DE94056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758608"/>
            <a:ext cx="2438441" cy="3249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A80206-D550-672E-EB1B-2CEA5E558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81" y="4130261"/>
            <a:ext cx="3790847" cy="2526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A6C3DB-0A56-E110-E903-AB7ACD9B6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99" y="1177515"/>
            <a:ext cx="4246242" cy="28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5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C8E9E-F872-3814-81F6-E2D492D5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7A11-6E52-05BC-98A2-EFCE2A814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JCPZ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72367F01-8B87-7F7D-54DF-D68FAB1F2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207B2-0DDF-B671-BC69-49C69C185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8" y="758608"/>
            <a:ext cx="4343898" cy="3260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5C5A5-94BB-5DDD-8038-711F9342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26" y="4067977"/>
            <a:ext cx="3594623" cy="2694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B3F1E-E17C-9C9A-F385-EC18513A1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03" y="869164"/>
            <a:ext cx="4025941" cy="30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31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AC10A-682D-4AD0-8C52-CCE4F356F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6867-603C-B1EE-3CA8-B3A2DE97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F8C670C4-EA64-565A-976F-7141E55A7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A9C86-98A9-F9B6-E14A-676BF2B66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79" y="1097446"/>
            <a:ext cx="6988595" cy="493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82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0CD27-0488-730D-8CA4-0CD79AC9D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3FD1-77A8-24B7-E392-76A029584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2E6B001E-7C90-50A9-525F-30E613DC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18" name="Picture 17" descr="A group of people in red uniforms working in a cemetery&#10;&#10;AI-generated content may be incorrect.">
            <a:extLst>
              <a:ext uri="{FF2B5EF4-FFF2-40B4-BE49-F238E27FC236}">
                <a16:creationId xmlns:a16="http://schemas.microsoft.com/office/drawing/2014/main" id="{E9429ED0-BF67-1823-CF79-0C6F93506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1" y="1270697"/>
            <a:ext cx="4017546" cy="3017098"/>
          </a:xfrm>
          <a:prstGeom prst="rect">
            <a:avLst/>
          </a:prstGeom>
        </p:spPr>
      </p:pic>
      <p:pic>
        <p:nvPicPr>
          <p:cNvPr id="20" name="Picture 19" descr="A group of people wearing red overalls&#10;&#10;AI-generated content may be incorrect.">
            <a:extLst>
              <a:ext uri="{FF2B5EF4-FFF2-40B4-BE49-F238E27FC236}">
                <a16:creationId xmlns:a16="http://schemas.microsoft.com/office/drawing/2014/main" id="{729D1D2B-A7FF-E5EA-D970-2E99B1DDC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0681" y="3000215"/>
            <a:ext cx="3926693" cy="2943113"/>
          </a:xfrm>
          <a:prstGeom prst="rect">
            <a:avLst/>
          </a:prstGeom>
        </p:spPr>
      </p:pic>
      <p:pic>
        <p:nvPicPr>
          <p:cNvPr id="22" name="Picture 21" descr="A group of people wearing red overalls&#10;&#10;AI-generated content may be incorrect.">
            <a:extLst>
              <a:ext uri="{FF2B5EF4-FFF2-40B4-BE49-F238E27FC236}">
                <a16:creationId xmlns:a16="http://schemas.microsoft.com/office/drawing/2014/main" id="{A555607F-C719-EEC5-ECCF-459916259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4806" y="1726781"/>
            <a:ext cx="3648667" cy="27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3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22E46-17D5-DC80-3315-F5F87D39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6385-49CB-0F6F-B92A-79892DA22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87111DDD-87BE-ADF0-689A-65BE27D3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7D9E86-49CD-8379-31BD-862FF64A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0" y="1421389"/>
            <a:ext cx="3872455" cy="5159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52950-BCCA-36D9-92D5-B354A752E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71" y="1421389"/>
            <a:ext cx="3436016" cy="51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23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E84DC-D618-5B9B-E0C3-3F1073DB3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0968-A741-7E4D-C0D7-0464B95E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GSSA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A8FBA941-A3FB-7E67-38FF-BD4F3B8C1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2BCFC-A8B0-15D8-5CEC-4E65E260B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45" y="1421390"/>
            <a:ext cx="3628775" cy="4841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03787-2A7A-7070-54F3-10CB5AF9A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0547" y="2275544"/>
            <a:ext cx="4705090" cy="3133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88F8BF-BB63-B8C5-A624-8B3B29357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80" y="1775665"/>
            <a:ext cx="4025480" cy="30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95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64C-381B-720C-0E5A-1F177656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9A08-8EDA-9BD5-1FB1-8BC0B79B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A81E4E24-157D-5369-2E5F-1605A0380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9FF01-F9EB-1458-5218-B0779A89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0" y="1421390"/>
            <a:ext cx="6025180" cy="4522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384DC-8DE8-9720-1D69-E2CCEA7DD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80" y="1421390"/>
            <a:ext cx="3401720" cy="34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84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DCCC-42A7-350D-049E-A8A55CDDF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8482-15C3-69AF-F0FD-7331FBA8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JCPZ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F5ECD-74DA-58FC-6826-CE58D3403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90"/>
            <a:ext cx="10515600" cy="4939839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2773775A-7F0E-0F5F-D883-6493BFD02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69BD4-67F3-D111-B620-AAA4FBA73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3" y="1264078"/>
            <a:ext cx="3231614" cy="4308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5CA637-0BA9-426B-51FF-D5013D497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75" y="1264079"/>
            <a:ext cx="3831661" cy="2873746"/>
          </a:xfrm>
          <a:prstGeom prst="rect">
            <a:avLst/>
          </a:prstGeom>
        </p:spPr>
      </p:pic>
      <p:pic>
        <p:nvPicPr>
          <p:cNvPr id="7" name="Picture 6" descr="A pile of sand and other objects in a yard&#10;&#10;AI-generated content may be incorrect.">
            <a:extLst>
              <a:ext uri="{FF2B5EF4-FFF2-40B4-BE49-F238E27FC236}">
                <a16:creationId xmlns:a16="http://schemas.microsoft.com/office/drawing/2014/main" id="{C3436874-3EAE-4DAD-8799-1E435F043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94" y="3429000"/>
            <a:ext cx="3841900" cy="28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5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D57F-3C54-D49A-56E7-B95DC35E9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0965-8B47-FDAF-7F70-B9D4B31F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B80FE7BB-59B3-7C20-E883-E07D7F264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7" name="Content Placeholder 6" descr="A purple and white sign&#10;&#10;AI-generated content may be incorrect.">
            <a:extLst>
              <a:ext uri="{FF2B5EF4-FFF2-40B4-BE49-F238E27FC236}">
                <a16:creationId xmlns:a16="http://schemas.microsoft.com/office/drawing/2014/main" id="{7194ACEF-7B99-689C-82EC-76D8A6C61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5" y="5463136"/>
            <a:ext cx="3008696" cy="10808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DC11A-4B81-0057-4332-E793239FA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8" y="1284210"/>
            <a:ext cx="3008696" cy="4014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EB4DE4-B670-356E-3F37-7044E9F1C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45" y="1284210"/>
            <a:ext cx="4789170" cy="35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3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FCBD-3E35-053A-8AD6-85CB22CF0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A1EC-A89D-2919-547B-8CAC7AAB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65F42-C719-340A-4CB4-7803259D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90"/>
            <a:ext cx="10515600" cy="49398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0B70866E-8010-640E-ADBC-8B0974A8D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85826-ADFE-35D0-BD8F-DED8F7FA0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3" y="1534031"/>
            <a:ext cx="5644896" cy="4714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26B80A-9132-BC78-39F9-00911E5EB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15" y="1308748"/>
            <a:ext cx="2406226" cy="49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98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18D77-E8AC-E8CF-33AC-719B646B3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2E35-8326-5F7E-3390-2413C994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Fruits of the Labour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E4697-4E46-B99D-6B03-C99AF152B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90"/>
            <a:ext cx="10515600" cy="4939839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6D10B78D-7E94-8B2D-7A65-459CAF25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6" name="Picture 5" descr="A person in blue overalls working on a cement block&#10;&#10;AI-generated content may be incorrect.">
            <a:extLst>
              <a:ext uri="{FF2B5EF4-FFF2-40B4-BE49-F238E27FC236}">
                <a16:creationId xmlns:a16="http://schemas.microsoft.com/office/drawing/2014/main" id="{063EF888-0D6C-EA35-279F-1D5871240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8" y="1258562"/>
            <a:ext cx="3050400" cy="4067200"/>
          </a:xfrm>
          <a:prstGeom prst="rect">
            <a:avLst/>
          </a:prstGeom>
        </p:spPr>
      </p:pic>
      <p:pic>
        <p:nvPicPr>
          <p:cNvPr id="9" name="Picture 8" descr="A person kneeling on the ground&#10;&#10;AI-generated content may be incorrect.">
            <a:extLst>
              <a:ext uri="{FF2B5EF4-FFF2-40B4-BE49-F238E27FC236}">
                <a16:creationId xmlns:a16="http://schemas.microsoft.com/office/drawing/2014/main" id="{AA1E55C0-4467-6289-2C4C-7CD4ACC4E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321" y="1258562"/>
            <a:ext cx="3050399" cy="4067198"/>
          </a:xfrm>
          <a:prstGeom prst="rect">
            <a:avLst/>
          </a:prstGeom>
        </p:spPr>
      </p:pic>
      <p:pic>
        <p:nvPicPr>
          <p:cNvPr id="13" name="Picture 12" descr="A person painting a wall&#10;&#10;AI-generated content may be incorrect.">
            <a:extLst>
              <a:ext uri="{FF2B5EF4-FFF2-40B4-BE49-F238E27FC236}">
                <a16:creationId xmlns:a16="http://schemas.microsoft.com/office/drawing/2014/main" id="{E71E85D1-C5CD-2FBE-CF87-979782E53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38" y="1232256"/>
            <a:ext cx="2788441" cy="37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6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FADC8-B351-A99A-09E6-1DBEE5875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69D0-8C6E-76E2-351B-4D2E1FA1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Fruits of the Labour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262FB-E2E2-696D-6204-A3220346A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90"/>
            <a:ext cx="10515600" cy="4939839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5C771737-47C3-28D8-1972-8B9833F0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0338D8-1143-ED5F-61E7-749E453D4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3" y="1183699"/>
            <a:ext cx="3218354" cy="2415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644DE7-9572-3406-7FBA-F66BE3EDC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176" y="4132136"/>
            <a:ext cx="2961252" cy="1972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E4178-A1BD-33D4-078E-1C6F63FC4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09" y="1710431"/>
            <a:ext cx="3810000" cy="4524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DE8FF9-BD11-DC75-4916-3A128DAD4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78" y="1760506"/>
            <a:ext cx="3311701" cy="28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9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38B3A-4863-6FA3-68F9-0DE6FF799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8CD1-D593-FA2D-651F-CFB511CE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Fruits of the Labour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73284-CCAE-2614-0A49-ABE8B3EC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90"/>
            <a:ext cx="10515600" cy="4939839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A239EF89-7022-3B86-B8B2-F90D2A514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4171D-7E13-79C6-3A7C-73880E687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09" y="1247877"/>
            <a:ext cx="2836117" cy="3783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D00A3A-386D-FE7F-93E7-EB12EA3BF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89" y="1204912"/>
            <a:ext cx="3497197" cy="2774950"/>
          </a:xfrm>
          <a:prstGeom prst="rect">
            <a:avLst/>
          </a:prstGeom>
        </p:spPr>
      </p:pic>
      <p:pic>
        <p:nvPicPr>
          <p:cNvPr id="7" name="Picture 6" descr="A statue of a person's foot&#10;&#10;AI-generated content may be incorrect.">
            <a:extLst>
              <a:ext uri="{FF2B5EF4-FFF2-40B4-BE49-F238E27FC236}">
                <a16:creationId xmlns:a16="http://schemas.microsoft.com/office/drawing/2014/main" id="{4C167282-763E-C4C9-B163-0C95F12AE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7" y="1204912"/>
            <a:ext cx="2401130" cy="3199308"/>
          </a:xfrm>
          <a:prstGeom prst="rect">
            <a:avLst/>
          </a:prstGeom>
        </p:spPr>
      </p:pic>
      <p:pic>
        <p:nvPicPr>
          <p:cNvPr id="10" name="Picture 9" descr="A close-up of a cemetery&#10;&#10;AI-generated content may be incorrect.">
            <a:extLst>
              <a:ext uri="{FF2B5EF4-FFF2-40B4-BE49-F238E27FC236}">
                <a16:creationId xmlns:a16="http://schemas.microsoft.com/office/drawing/2014/main" id="{2ABDE351-692A-A79B-12D5-5D1D0BFD5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59" y="4451268"/>
            <a:ext cx="2976770" cy="22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82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6C1B6-862F-FA42-8A3C-7F203941F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77B35-AD89-0D2F-C9AB-F52C0CC8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Fruits of the Labour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4DF-9C98-4C5E-69A9-2E5284EB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90"/>
            <a:ext cx="10515600" cy="4939839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75020AFA-67F9-3FEF-E1F7-EA0F5987A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7" name="Picture 6" descr="A group of people standing in a yard&#10;&#10;AI-generated content may be incorrect.">
            <a:extLst>
              <a:ext uri="{FF2B5EF4-FFF2-40B4-BE49-F238E27FC236}">
                <a16:creationId xmlns:a16="http://schemas.microsoft.com/office/drawing/2014/main" id="{6D361C76-B03D-8B49-DECC-339DC94FE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5" y="1263555"/>
            <a:ext cx="3569449" cy="2681053"/>
          </a:xfrm>
          <a:prstGeom prst="rect">
            <a:avLst/>
          </a:prstGeom>
        </p:spPr>
      </p:pic>
      <p:pic>
        <p:nvPicPr>
          <p:cNvPr id="10" name="Picture 9" descr="A group of people standing in a park&#10;&#10;AI-generated content may be incorrect.">
            <a:extLst>
              <a:ext uri="{FF2B5EF4-FFF2-40B4-BE49-F238E27FC236}">
                <a16:creationId xmlns:a16="http://schemas.microsoft.com/office/drawing/2014/main" id="{51FC608E-BD7A-E772-0ED2-B2D7497C8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11" y="3891309"/>
            <a:ext cx="3672220" cy="2754165"/>
          </a:xfrm>
          <a:prstGeom prst="rect">
            <a:avLst/>
          </a:prstGeom>
        </p:spPr>
      </p:pic>
      <p:pic>
        <p:nvPicPr>
          <p:cNvPr id="13" name="Picture 12" descr="A person standing in a park&#10;&#10;AI-generated content may be incorrect.">
            <a:extLst>
              <a:ext uri="{FF2B5EF4-FFF2-40B4-BE49-F238E27FC236}">
                <a16:creationId xmlns:a16="http://schemas.microsoft.com/office/drawing/2014/main" id="{77B7ED16-5224-31B3-CEEB-9148EF5A8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17" y="1207161"/>
            <a:ext cx="3805311" cy="28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75277-6843-1251-3A31-90C32046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72B7-53BD-8623-76FF-B72B8896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Social Media 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E7D13779-BF04-7006-FF79-E5D4902BF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5E343-04DA-62C0-A0B9-B5FF7B722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09" y="1088728"/>
            <a:ext cx="2736500" cy="5582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1A126A-B4C5-2FE2-7523-B0C68BE66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56" y="1336079"/>
            <a:ext cx="2613337" cy="54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00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4EDC2-FB33-A8E1-0EF2-0675019E6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D5CC5-C338-B255-7451-642D990D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Media Awareness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5C80C9B1-3499-A5DC-99DB-62925D9FD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77482-51D9-FF75-132D-AD9502B51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0" y="1294800"/>
            <a:ext cx="3238500" cy="537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5F1A73-BB11-7B50-7A3C-CE78CDA42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35" y="1294800"/>
            <a:ext cx="2119604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3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72210-34C9-9336-A8EF-15010BE8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FB04-2A33-DBDE-E7DF-C733B30D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Media Awareness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516D97A5-FCF0-1CE3-29A5-AF7F630C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0071B-43D9-7502-AD8C-BF6AB586E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" y="1421390"/>
            <a:ext cx="3619500" cy="4972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B3A10-ACF4-6ABC-09DF-2F1F5D8ED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83" y="1532944"/>
            <a:ext cx="5626818" cy="32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49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8E1F9-0BF6-60FC-6B5A-6A4E08FA9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B052-F04A-0C2A-54BB-C3F4D6B9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E4C55-C8E2-CACD-7C11-8E77A63B8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390"/>
            <a:ext cx="10515600" cy="4939839"/>
          </a:xfrm>
        </p:spPr>
        <p:txBody>
          <a:bodyPr/>
          <a:lstStyle/>
          <a:p>
            <a:pPr marL="0" indent="0">
              <a:buNone/>
            </a:pPr>
            <a:endParaRPr lang="en-ZA" sz="2000" dirty="0"/>
          </a:p>
          <a:p>
            <a:pPr marL="0" indent="0">
              <a:buNone/>
            </a:pPr>
            <a:endParaRPr lang="en-ZA" sz="2000" dirty="0"/>
          </a:p>
          <a:p>
            <a:pPr marL="0" indent="0">
              <a:buNone/>
            </a:pPr>
            <a:endParaRPr lang="en-ZA" sz="2000" dirty="0"/>
          </a:p>
          <a:p>
            <a:pPr marL="0" indent="0">
              <a:buNone/>
            </a:pPr>
            <a:endParaRPr lang="en-ZA" sz="2000" dirty="0"/>
          </a:p>
          <a:p>
            <a:pPr marL="0" indent="0" algn="ctr">
              <a:buNone/>
            </a:pPr>
            <a:r>
              <a:rPr lang="en-ZA" b="1" i="1" u="sng" dirty="0">
                <a:latin typeface="Arial" panose="020B0604020202020204" pitchFamily="34" charset="0"/>
                <a:cs typeface="Arial" panose="020B0604020202020204" pitchFamily="34" charset="0"/>
              </a:rPr>
              <a:t>Finance to do more work more often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86F83FF2-3104-2860-4749-D095D7A13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6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FA48-A6DA-2D53-AF15-BCAF42D22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7F99-667B-CAFB-C902-611AB887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Future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F2BE9-2C5C-FAB5-087D-32C37CB0B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65" y="1307486"/>
            <a:ext cx="4461387" cy="933646"/>
          </a:xfrm>
        </p:spPr>
        <p:txBody>
          <a:bodyPr/>
          <a:lstStyle/>
          <a:p>
            <a:pPr marL="0" indent="0">
              <a:buNone/>
            </a:pPr>
            <a:endParaRPr lang="en-ZA" sz="2000" dirty="0"/>
          </a:p>
          <a:p>
            <a:pPr marL="0" indent="0" algn="ctr">
              <a:buNone/>
            </a:pPr>
            <a:r>
              <a:rPr lang="en-ZA" sz="2000" dirty="0"/>
              <a:t>Cemeteries as Recreational Parks</a:t>
            </a:r>
          </a:p>
          <a:p>
            <a:pPr marL="0" indent="0">
              <a:buNone/>
            </a:pPr>
            <a:endParaRPr lang="en-ZA" sz="2000" dirty="0"/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7291B609-7695-B5E7-7906-7A23359D2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F5A9E-DB21-3AE3-287D-69031E819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4" y="2241132"/>
            <a:ext cx="5588000" cy="419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D67A3-7BAE-AAAE-A5A8-9D8021989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74" y="1421390"/>
            <a:ext cx="4540661" cy="34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EFF14-E440-E165-B37A-12F3457F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F430D-27D9-782A-31B5-4F397F45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/>
              <a:t>Clean up Days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6771F917-2547-D9D4-8FA6-C732D4BFF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715AD-115A-22F5-18AE-886461A96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0" y="1179871"/>
            <a:ext cx="3159637" cy="4170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B9B1D-B340-8E33-FB65-4DBAD9535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34" y="2104405"/>
            <a:ext cx="3373980" cy="4501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5E4F7-B8D2-08D2-B41B-327A6F78F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81" y="1179871"/>
            <a:ext cx="47053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86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9442-AF1B-49ED-32DA-36881803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6FE1-5223-556A-54B7-3A0902C5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Future Vision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7011C393-21CA-E72D-131F-84B0B5E9B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10" name="Picture 9" descr="A person walking on a path&#10;&#10;AI-generated content may be incorrect.">
            <a:extLst>
              <a:ext uri="{FF2B5EF4-FFF2-40B4-BE49-F238E27FC236}">
                <a16:creationId xmlns:a16="http://schemas.microsoft.com/office/drawing/2014/main" id="{D5577C9A-3813-880C-A677-266CF5DFA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16" y="1244300"/>
            <a:ext cx="4909196" cy="2734576"/>
          </a:xfrm>
          <a:prstGeom prst="rect">
            <a:avLst/>
          </a:prstGeom>
        </p:spPr>
      </p:pic>
      <p:pic>
        <p:nvPicPr>
          <p:cNvPr id="13" name="Picture 12" descr="A path with pink trees and bushes&#10;&#10;AI-generated content may be incorrect.">
            <a:extLst>
              <a:ext uri="{FF2B5EF4-FFF2-40B4-BE49-F238E27FC236}">
                <a16:creationId xmlns:a16="http://schemas.microsoft.com/office/drawing/2014/main" id="{B43DC0EF-1BA5-830E-4178-00FF131E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3986"/>
            <a:ext cx="4687922" cy="31278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DDD88E-14F3-43AC-6AAC-0A5D94808A39}"/>
              </a:ext>
            </a:extLst>
          </p:cNvPr>
          <p:cNvSpPr txBox="1"/>
          <p:nvPr/>
        </p:nvSpPr>
        <p:spPr>
          <a:xfrm>
            <a:off x="6891229" y="4194425"/>
            <a:ext cx="500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/>
              <a:t>Danes taking a stroll at Assistens Cemetery in Nørrebro | © Ty Stange </a:t>
            </a:r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318DB6-9AE6-6666-72E3-9630F9318045}"/>
              </a:ext>
            </a:extLst>
          </p:cNvPr>
          <p:cNvSpPr txBox="1"/>
          <p:nvPr/>
        </p:nvSpPr>
        <p:spPr>
          <a:xfrm>
            <a:off x="630195" y="4563924"/>
            <a:ext cx="6005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Hanging out at the burial site has become a tradition over the centuries. Nowadays, you’ll see fitness enthusiasts jogging amid the cherry blossom trees, millennials relaxing at the lawn, families taking a stroll along the endless passageways and, of course, tourists walking through the gardens searching for the most noteworthy graves.</a:t>
            </a:r>
          </a:p>
        </p:txBody>
      </p:sp>
    </p:spTree>
    <p:extLst>
      <p:ext uri="{BB962C8B-B14F-4D97-AF65-F5344CB8AC3E}">
        <p14:creationId xmlns:p14="http://schemas.microsoft.com/office/powerpoint/2010/main" val="1596542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6FF0-E998-B839-28C9-11B596B3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B4787-6A35-2C47-3035-BA3CC975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Future Vision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2A64BA6E-0A7F-A276-BAE5-5467C0276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A1A1B-DC6A-45AE-9847-DDC4A4425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25297"/>
            <a:ext cx="3838216" cy="2876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10F8D-7D5C-9A32-AB02-9774FA41D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60" y="4389120"/>
            <a:ext cx="3962287" cy="2233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9DF61-878C-5D63-9D5F-9A2673F02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07" y="1225298"/>
            <a:ext cx="2876415" cy="28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08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88E97-58A7-E07E-F51E-7980CC803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009FA845-A00C-963B-CF1B-73FB07145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7" name="Picture 6" descr="A gazebo in a park&#10;&#10;AI-generated content may be incorrect.">
            <a:extLst>
              <a:ext uri="{FF2B5EF4-FFF2-40B4-BE49-F238E27FC236}">
                <a16:creationId xmlns:a16="http://schemas.microsoft.com/office/drawing/2014/main" id="{6583A602-A774-AED3-D354-567C71F7A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54" y="3936518"/>
            <a:ext cx="3549319" cy="2661989"/>
          </a:xfrm>
          <a:prstGeom prst="rect">
            <a:avLst/>
          </a:prstGeom>
        </p:spPr>
      </p:pic>
      <p:pic>
        <p:nvPicPr>
          <p:cNvPr id="9" name="Picture 8" descr="A road with trees on it&#10;&#10;AI-generated content may be incorrect.">
            <a:extLst>
              <a:ext uri="{FF2B5EF4-FFF2-40B4-BE49-F238E27FC236}">
                <a16:creationId xmlns:a16="http://schemas.microsoft.com/office/drawing/2014/main" id="{6D9A0CDF-76B4-F8B5-141B-DB32D7E14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3" y="1242035"/>
            <a:ext cx="3421791" cy="2566343"/>
          </a:xfrm>
          <a:prstGeom prst="rect">
            <a:avLst/>
          </a:prstGeom>
        </p:spPr>
      </p:pic>
      <p:pic>
        <p:nvPicPr>
          <p:cNvPr id="5" name="Picture 4" descr="A map of a neighborhood&#10;&#10;AI-generated content may be incorrect.">
            <a:extLst>
              <a:ext uri="{FF2B5EF4-FFF2-40B4-BE49-F238E27FC236}">
                <a16:creationId xmlns:a16="http://schemas.microsoft.com/office/drawing/2014/main" id="{575BFF02-8065-9A96-552A-7B498F2C4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67" y="721667"/>
            <a:ext cx="4986980" cy="3959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B67940-E984-0FD6-5FC0-4A17DE47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Future Vision</a:t>
            </a:r>
          </a:p>
        </p:txBody>
      </p:sp>
    </p:spTree>
    <p:extLst>
      <p:ext uri="{BB962C8B-B14F-4D97-AF65-F5344CB8AC3E}">
        <p14:creationId xmlns:p14="http://schemas.microsoft.com/office/powerpoint/2010/main" val="411258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9C78E-FFE1-1DF9-4E86-1F7E88429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lhouette of a city&#10;&#10;AI-generated content may be incorrect.">
            <a:extLst>
              <a:ext uri="{FF2B5EF4-FFF2-40B4-BE49-F238E27FC236}">
                <a16:creationId xmlns:a16="http://schemas.microsoft.com/office/drawing/2014/main" id="{4039CCD2-5A26-F89B-3920-CDF871FF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C050A8-B0DA-2ACA-011D-04A96F6D99A5}"/>
              </a:ext>
            </a:extLst>
          </p:cNvPr>
          <p:cNvSpPr txBox="1"/>
          <p:nvPr/>
        </p:nvSpPr>
        <p:spPr>
          <a:xfrm>
            <a:off x="3562864" y="1099752"/>
            <a:ext cx="5840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0" dirty="0">
                <a:latin typeface="Arial" panose="020B0604020202020204" pitchFamily="34" charset="0"/>
                <a:cs typeface="Arial" panose="020B0604020202020204" pitchFamily="34" charset="0"/>
              </a:rPr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1112348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F7C13-0992-9099-FCDA-CEF3BB303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B2D2-FC5F-9844-AE09-5BF6C92A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/>
              <a:t>Clean up Days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0D375D11-7D0B-045D-4C2C-B15EC489A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132B8-EEAD-550F-3A5C-2E702B213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29" y="4026164"/>
            <a:ext cx="3733592" cy="2486511"/>
          </a:xfrm>
          <a:prstGeom prst="rect">
            <a:avLst/>
          </a:prstGeom>
        </p:spPr>
      </p:pic>
      <p:pic>
        <p:nvPicPr>
          <p:cNvPr id="13" name="Picture 12" descr="A person standing in front of a grave&#10;&#10;AI-generated content may be incorrect.">
            <a:extLst>
              <a:ext uri="{FF2B5EF4-FFF2-40B4-BE49-F238E27FC236}">
                <a16:creationId xmlns:a16="http://schemas.microsoft.com/office/drawing/2014/main" id="{62008615-DB62-F93B-75B5-126E88422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2" y="1296661"/>
            <a:ext cx="3636729" cy="2729503"/>
          </a:xfrm>
          <a:prstGeom prst="rect">
            <a:avLst/>
          </a:prstGeom>
        </p:spPr>
      </p:pic>
      <p:pic>
        <p:nvPicPr>
          <p:cNvPr id="16" name="Picture 15" descr="A group of people in a cemetery&#10;&#10;AI-generated content may be incorrect.">
            <a:extLst>
              <a:ext uri="{FF2B5EF4-FFF2-40B4-BE49-F238E27FC236}">
                <a16:creationId xmlns:a16="http://schemas.microsoft.com/office/drawing/2014/main" id="{342BE286-8E35-2324-8CCE-DFCD2590E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10" y="1296661"/>
            <a:ext cx="3442290" cy="2581718"/>
          </a:xfrm>
          <a:prstGeom prst="rect">
            <a:avLst/>
          </a:prstGeom>
        </p:spPr>
      </p:pic>
      <p:pic>
        <p:nvPicPr>
          <p:cNvPr id="18" name="Picture 17" descr="A group of people standing next to a pile of ivy&#10;&#10;AI-generated content may be incorrect.">
            <a:extLst>
              <a:ext uri="{FF2B5EF4-FFF2-40B4-BE49-F238E27FC236}">
                <a16:creationId xmlns:a16="http://schemas.microsoft.com/office/drawing/2014/main" id="{D6AADCA1-474C-F7AA-A9D5-08B7BA497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20" y="1296661"/>
            <a:ext cx="3439825" cy="25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3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14A4-C175-7231-B9D1-372FEB698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42907-B644-8ECE-3B0D-15EE6B98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Beautify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7B8D2128-B8E0-6A29-FC0F-D62172CBB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9D34F-4F68-5410-5628-5E66613C4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0" y="865000"/>
            <a:ext cx="3843061" cy="2880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65474-6E07-889F-5151-7343A067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33" y="3923839"/>
            <a:ext cx="4209333" cy="2670694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B2D3760-68A2-DE48-5751-3E817F699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9" y="1253331"/>
            <a:ext cx="3261174" cy="4351338"/>
          </a:xfrm>
        </p:spPr>
      </p:pic>
    </p:spTree>
    <p:extLst>
      <p:ext uri="{BB962C8B-B14F-4D97-AF65-F5344CB8AC3E}">
        <p14:creationId xmlns:p14="http://schemas.microsoft.com/office/powerpoint/2010/main" val="284788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65053-4AF1-2C02-8F5F-1608467A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8E85-4A1F-297F-E77F-355C2838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Record and Restore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133D5AB3-7645-6930-F33A-2284D8B6F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293CD6-28B7-1ED2-A4FB-FC425B5AA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652477"/>
            <a:ext cx="5745480" cy="4309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635BA-CA3F-3D3A-6DB1-B0A3AD76A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1173480"/>
            <a:ext cx="499872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97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553C9-A7BA-3508-C062-A66316F95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4E99-C9B4-ACBB-A831-950CDBC7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Record and Restore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1C08DD6C-3C5D-0900-8483-F1A0579CD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C706A-E436-4029-806D-5C2E00FA3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7" y="2399678"/>
            <a:ext cx="5294188" cy="3970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9680A-39E5-6FDB-EC55-66EB2C373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17" y="1204912"/>
            <a:ext cx="50768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79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B9DE7-CA7E-A4BE-EF1C-5656881B7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2808-39F7-9BE7-DE8A-82B9F846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Record and Restore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83B7CA65-FDF8-33FF-3335-F75AF6C3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B9240-5F56-05C3-3D66-93F071A91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34" y="1260970"/>
            <a:ext cx="3700657" cy="2464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EEDEF-EA4C-57DC-7C4A-DEDBF79A4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9" y="1104813"/>
            <a:ext cx="4171950" cy="556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96F0F1-F78E-D79B-9F1E-118304A68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43" y="3951773"/>
            <a:ext cx="4073462" cy="27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F36E8-62AA-3C71-A22E-49B32D7E5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2311-C336-54D1-16EE-13C83456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latin typeface="Arial" panose="020B0604020202020204" pitchFamily="34" charset="0"/>
                <a:cs typeface="Arial" panose="020B0604020202020204" pitchFamily="34" charset="0"/>
              </a:rPr>
              <a:t>Record and Restore</a:t>
            </a:r>
          </a:p>
        </p:txBody>
      </p:sp>
      <p:pic>
        <p:nvPicPr>
          <p:cNvPr id="4" name="Picture 3" descr="A silhouette of a city&#10;&#10;AI-generated content may be incorrect.">
            <a:extLst>
              <a:ext uri="{FF2B5EF4-FFF2-40B4-BE49-F238E27FC236}">
                <a16:creationId xmlns:a16="http://schemas.microsoft.com/office/drawing/2014/main" id="{10D3F6DF-7FCF-1E02-5E32-DA5279962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58" y="5031591"/>
            <a:ext cx="2736500" cy="1730582"/>
          </a:xfrm>
          <a:prstGeom prst="rect">
            <a:avLst/>
          </a:prstGeom>
        </p:spPr>
      </p:pic>
      <p:pic>
        <p:nvPicPr>
          <p:cNvPr id="10" name="Picture 9" descr="A group of people outside&#10;&#10;AI-generated content may be incorrect.">
            <a:extLst>
              <a:ext uri="{FF2B5EF4-FFF2-40B4-BE49-F238E27FC236}">
                <a16:creationId xmlns:a16="http://schemas.microsoft.com/office/drawing/2014/main" id="{1E28B001-7481-7909-F895-9137A8113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69" y="1274430"/>
            <a:ext cx="3653949" cy="2743457"/>
          </a:xfrm>
          <a:prstGeom prst="rect">
            <a:avLst/>
          </a:prstGeom>
        </p:spPr>
      </p:pic>
      <p:pic>
        <p:nvPicPr>
          <p:cNvPr id="13" name="Picture 12" descr="A table with tools on it&#10;&#10;AI-generated content may be incorrect.">
            <a:extLst>
              <a:ext uri="{FF2B5EF4-FFF2-40B4-BE49-F238E27FC236}">
                <a16:creationId xmlns:a16="http://schemas.microsoft.com/office/drawing/2014/main" id="{0808142C-0EC1-AC45-071D-86A2E234D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34" y="3755229"/>
            <a:ext cx="3833040" cy="2874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163CBA-122A-AF47-9773-DB6B4A49D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9" y="1526288"/>
            <a:ext cx="3283983" cy="246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95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1427</Words>
  <Application>Microsoft Office PowerPoint</Application>
  <PresentationFormat>Widescreen</PresentationFormat>
  <Paragraphs>179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Wingdings</vt:lpstr>
      <vt:lpstr>Office Theme</vt:lpstr>
      <vt:lpstr>PowerPoint Presentation</vt:lpstr>
      <vt:lpstr>Background</vt:lpstr>
      <vt:lpstr>Clean up Days</vt:lpstr>
      <vt:lpstr>Clean up Days</vt:lpstr>
      <vt:lpstr>Beautify</vt:lpstr>
      <vt:lpstr>Record and Restore</vt:lpstr>
      <vt:lpstr>Record and Restore</vt:lpstr>
      <vt:lpstr>Record and Restore</vt:lpstr>
      <vt:lpstr>Record and Restore</vt:lpstr>
      <vt:lpstr>Research</vt:lpstr>
      <vt:lpstr>Tours</vt:lpstr>
      <vt:lpstr>JCPZ</vt:lpstr>
      <vt:lpstr>JCPZ</vt:lpstr>
      <vt:lpstr>Communities</vt:lpstr>
      <vt:lpstr>Communities</vt:lpstr>
      <vt:lpstr>Communities</vt:lpstr>
      <vt:lpstr>GSSA</vt:lpstr>
      <vt:lpstr>Public</vt:lpstr>
      <vt:lpstr>JCPZ</vt:lpstr>
      <vt:lpstr>Fundraising</vt:lpstr>
      <vt:lpstr>Fruits of the Labour</vt:lpstr>
      <vt:lpstr>Fruits of the Labour</vt:lpstr>
      <vt:lpstr>Fruits of the Labour</vt:lpstr>
      <vt:lpstr>Fruits of the Labour</vt:lpstr>
      <vt:lpstr>Social Media </vt:lpstr>
      <vt:lpstr>Media Awareness</vt:lpstr>
      <vt:lpstr>Media Awareness</vt:lpstr>
      <vt:lpstr>Challenges</vt:lpstr>
      <vt:lpstr>Future Vision</vt:lpstr>
      <vt:lpstr>Future Vision</vt:lpstr>
      <vt:lpstr>Future Vision</vt:lpstr>
      <vt:lpstr>Future Vision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��������</dc:creator>
  <cp:lastModifiedBy>��������</cp:lastModifiedBy>
  <cp:revision>34</cp:revision>
  <dcterms:created xsi:type="dcterms:W3CDTF">2025-06-05T15:59:51Z</dcterms:created>
  <dcterms:modified xsi:type="dcterms:W3CDTF">2025-07-19T10:02:13Z</dcterms:modified>
</cp:coreProperties>
</file>