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ZA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</a:t>
            </a:r>
            <a:r>
              <a:rPr lang="en-ZA" sz="1800" b="1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Him/Her</a:t>
            </a:r>
            <a:r>
              <a:rPr lang="en-ZA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Back Home”</a:t>
            </a:r>
            <a:r>
              <a:rPr lang="en-Z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An African Cultural and Religious interrogation of different methods of disposing the body of deceased with special focus on Cremation – </a:t>
            </a:r>
            <a:br>
              <a:rPr lang="en-ZA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South African Story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F7A8-2CB9-EAFF-EF93-9BBF77EF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541" y="160196"/>
            <a:ext cx="9440034" cy="1828801"/>
          </a:xfrm>
        </p:spPr>
        <p:txBody>
          <a:bodyPr/>
          <a:lstStyle/>
          <a:p>
            <a:r>
              <a:rPr lang="en-US" dirty="0"/>
              <a:t>1. Introduction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C7169-4E67-F675-E535-44AD64AF5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379133"/>
            <a:ext cx="9440034" cy="1049867"/>
          </a:xfrm>
        </p:spPr>
        <p:txBody>
          <a:bodyPr>
            <a:normAutofit fontScale="25000" lnSpcReduction="20000"/>
          </a:bodyPr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Greetings and thanks to be invited</a:t>
            </a:r>
            <a:endParaRPr lang="en-ZA" sz="1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Death &amp; Funeral- Culturally </a:t>
            </a:r>
            <a:r>
              <a:rPr lang="en-US" sz="1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conceptualised</a:t>
            </a: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(Gire,2014)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Africans differ from Westerns in conceptualization (Nwoye, 2005, Martin, 2013).</a:t>
            </a:r>
            <a:endParaRPr lang="en-ZA" sz="1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 of Contestations &amp; conflicts to with black funerals (Baloyi &amp;Hove, 2024)</a:t>
            </a:r>
            <a:endParaRPr lang="en-ZA" sz="1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Rural and urban funerals differ</a:t>
            </a:r>
            <a:endParaRPr lang="en-ZA" sz="1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193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C8DC-827A-8F2E-0B52-A987E42C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2.Problem Statement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349D8-5B8C-0A55-69A2-68E6FBF7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 of cemeteries in SA –Problematic and unequal (rural and urban, developed and underdeveloped (Dambuzo.2012)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Causes of new suggestions- Space, climate change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Traditional Resistance to other modes of burial (Decker Junior et al,2018)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Religious Resistance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Developmental resistance- science and health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546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D45A-4CBF-C7CB-9BF7-242C6031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1915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sz="4400" dirty="0"/>
              <a:t>.</a:t>
            </a:r>
            <a:r>
              <a:rPr lang="en-US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African conceptualization of death and burial- meanings and implications</a:t>
            </a:r>
            <a:br>
              <a:rPr lang="en-Z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8E1BE-515F-92AA-48A2-CC8F3BE42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Ritualistic nature of traditional burial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Meaning of burial-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e.g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etlela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hi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rhula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literal meaning -house. 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religions use the biblical “dust to dust” when burying.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Misava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mana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hina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Earth our mother.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59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0BFC2-DD54-7B9C-37E0-85B4F619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4.Different methods of burial</a:t>
            </a:r>
            <a:endParaRPr lang="en-Z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27CB-1BD4-4F9F-04E0-8D28AEBC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Re-use of graves (Leuta &amp; Green, 2011, CRL 2011, Setsiba, 2012)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Mixed and Re-use work (natural burial), e.g. parks and entertainment (Anderson &amp; West, 2004, CSIR (2010) US &amp; Australia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Alkaline hydrolysis-resembles cremation in US &amp;Canada (Wilson &amp; Chiveralls,2013, Oberholster, 2012, Bowdler,2011)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Re-cycling of graves- Australia and Europe (Basmajian &amp; Counts,2011). 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386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762A-63A1-5967-29DA-7358764C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819150"/>
            <a:ext cx="10353762" cy="125730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</a:pPr>
            <a:r>
              <a:rPr lang="en-US" sz="4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5.Cremation and resistance (Hove, Baloyi &amp; Shilubana, 2024).</a:t>
            </a:r>
            <a:br>
              <a:rPr lang="en-ZA" sz="4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Religious Reasons-Concept of fire</a:t>
            </a:r>
            <a:br>
              <a:rPr lang="en-ZA" sz="4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2C5F-AA8C-CC34-7221-180A9ACFE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Raising of dead, 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Temple of God 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Christianity &amp; Islam (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Depoala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al, 2003, Glass &amp; Samuel, 2011, Masango,2005, Chitando,1999).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01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039B-07CF-61E0-7835-D8FE06B8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6.Traditional reasons</a:t>
            </a:r>
            <a:endParaRPr lang="en-Z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A968-C907-88FC-C4E3-F7EC372DD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Meaning of eternal house or hut impacts (Shoko,2008)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 luck to the family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Memorials to visit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Disturbance to join ancestors (Ngubane, 2004,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Ngcece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2019,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Ngcongo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2005, Mangena, 2010,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Contralesa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2025)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375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A87E-7E29-4D07-D148-8ED4A8D2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7.Theology and way forward</a:t>
            </a:r>
            <a:endParaRPr lang="en-Z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C1F5-626F-B47E-A1A2-A78515139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Even with Christian religion, differences exist-no one way theology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 to bury is as old as patriarchal age, Jacob (Gen.3:19)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Teaching eschatology (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Ameyeku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Boaheng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2021)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Summit for all stake holders: academics, traditional leaders, religious leader, youth representative to forge ways forward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Seeking ways to filter health and environmental challenges to ordinary citizens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CRL (2011) advise on walking with constitution- issue of cultural rights.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593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Conclusion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serious cultural change issue which will not have an immediate answer. </a:t>
            </a:r>
            <a:endParaRPr lang="en-Z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en-US" sz="2400" b="1" dirty="0"/>
              <a:t> Thank you all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38876ce-6937-4ffe-b837-52b73b9d16c7" xsi:nil="true"/>
    <_activity xmlns="b38876ce-6937-4ffe-b837-52b73b9d16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D8802EAACD7648A77DFB326EC0142D" ma:contentTypeVersion="17" ma:contentTypeDescription="Create a new document." ma:contentTypeScope="" ma:versionID="04b8c89be8ecb1b39c9db5893bde189e">
  <xsd:schema xmlns:xsd="http://www.w3.org/2001/XMLSchema" xmlns:xs="http://www.w3.org/2001/XMLSchema" xmlns:p="http://schemas.microsoft.com/office/2006/metadata/properties" xmlns:ns3="b38876ce-6937-4ffe-b837-52b73b9d16c7" xmlns:ns4="44ad7ed1-0dba-482d-aae0-4e73f0aa367d" targetNamespace="http://schemas.microsoft.com/office/2006/metadata/properties" ma:root="true" ma:fieldsID="16dfb3ff15a55a0976bcdb1d58b75ac4" ns3:_="" ns4:_="">
    <xsd:import namespace="b38876ce-6937-4ffe-b837-52b73b9d16c7"/>
    <xsd:import namespace="44ad7ed1-0dba-482d-aae0-4e73f0aa36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876ce-6937-4ffe-b837-52b73b9d16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d7ed1-0dba-482d-aae0-4e73f0aa36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www.w3.org/XML/1998/namespace"/>
    <ds:schemaRef ds:uri="b38876ce-6937-4ffe-b837-52b73b9d16c7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4ad7ed1-0dba-482d-aae0-4e73f0aa367d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EC47A3-1CA2-43FA-BC2D-4F0301AD5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8876ce-6937-4ffe-b837-52b73b9d16c7"/>
    <ds:schemaRef ds:uri="44ad7ed1-0dba-482d-aae0-4e73f0aa36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9a8b8c-3ea3-4799-a43e-5510398e7a3b}" enabled="0" method="" siteId="{ca9a8b8c-3ea3-4799-a43e-5510398e7a3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{36E9AB68-DA07-4627-93AE-1C0CA7F14D31}tf55705232_win32</Template>
  <TotalTime>98</TotalTime>
  <Words>493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Goudy Old Style</vt:lpstr>
      <vt:lpstr>Symbol</vt:lpstr>
      <vt:lpstr>Wingdings 2</vt:lpstr>
      <vt:lpstr>SlateVTI</vt:lpstr>
      <vt:lpstr>Bring Him/Her Back Home” – An African Cultural and Religious interrogation of different methods of disposing the body of deceased with special focus on Cremation –  </vt:lpstr>
      <vt:lpstr>1. Introduction</vt:lpstr>
      <vt:lpstr>2.Problem Statement</vt:lpstr>
      <vt:lpstr>3. African conceptualization of death and burial- meanings and implications </vt:lpstr>
      <vt:lpstr>4.Different methods of burial</vt:lpstr>
      <vt:lpstr>5.Cremation and resistance (Hove, Baloyi &amp; Shilubana, 2024). Religious Reasons-Concept of fire </vt:lpstr>
      <vt:lpstr>6.Traditional reasons</vt:lpstr>
      <vt:lpstr>7.Theology and way forward</vt:lpstr>
      <vt:lpstr>Conclusion </vt:lpstr>
    </vt:vector>
  </TitlesOfParts>
  <Company>UNISA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Baloyi, Elijah</dc:creator>
  <cp:lastModifiedBy>Baloyi, Elijah</cp:lastModifiedBy>
  <cp:revision>3</cp:revision>
  <dcterms:created xsi:type="dcterms:W3CDTF">2025-07-18T07:20:15Z</dcterms:created>
  <dcterms:modified xsi:type="dcterms:W3CDTF">2025-07-18T09:03:02Z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0x010100C0D8802EAACD7648A77DFB326EC0142D</vt:lpwstr>
  </property>
</Properties>
</file>