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8" r:id="rId4"/>
    <p:sldId id="259" r:id="rId5"/>
    <p:sldId id="260" r:id="rId6"/>
    <p:sldId id="261" r:id="rId7"/>
    <p:sldId id="270"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735" autoAdjust="0"/>
    <p:restoredTop sz="94660"/>
  </p:normalViewPr>
  <p:slideViewPr>
    <p:cSldViewPr snapToGrid="0">
      <p:cViewPr varScale="1">
        <p:scale>
          <a:sx n="70" d="100"/>
          <a:sy n="70" d="100"/>
        </p:scale>
        <p:origin x="9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ell\Downloads\JUNE%202025%20%20FINANCIAL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'FUEL YEARLY COMPARISON'!$D$6</c:f>
              <c:strCache>
                <c:ptCount val="1"/>
                <c:pt idx="0">
                  <c:v>Cremation Rate %</c:v>
                </c:pt>
              </c:strCache>
            </c:strRef>
          </c:tx>
          <c:spPr>
            <a:solidFill>
              <a:srgbClr val="4F81BD"/>
            </a:solidFill>
            <a:ln w="0">
              <a:noFill/>
            </a:ln>
          </c:spPr>
          <c:invertIfNegative val="0"/>
          <c:dLbls>
            <c:spPr>
              <a:noFill/>
              <a:ln>
                <a:noFill/>
              </a:ln>
              <a:effectLst/>
            </c:spPr>
            <c:txPr>
              <a:bodyPr wrap="square"/>
              <a:lstStyle/>
              <a:p>
                <a:pPr>
                  <a:defRPr sz="1000" b="0" strike="noStrike" spc="-1">
                    <a:solidFill>
                      <a:srgbClr val="000000"/>
                    </a:solidFill>
                    <a:latin typeface="Calibri"/>
                  </a:defRPr>
                </a:pPr>
                <a:endParaRPr lang="en-US"/>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cat>
            <c:strRef>
              <c:f>('FUEL YEARLY COMPARISON'!$C$7:$C$12,'FUEL YEARLY COMPARISON'!$C$18)</c:f>
              <c:strCache>
                <c:ptCount val="6"/>
                <c:pt idx="1">
                  <c:v>South Africa</c:v>
                </c:pt>
                <c:pt idx="2">
                  <c:v>Ghana</c:v>
                </c:pt>
                <c:pt idx="3">
                  <c:v>Zimbabwe</c:v>
                </c:pt>
                <c:pt idx="4">
                  <c:v>Kenya</c:v>
                </c:pt>
                <c:pt idx="5">
                  <c:v>Nigeria</c:v>
                </c:pt>
              </c:strCache>
              <c:extLst/>
            </c:strRef>
          </c:cat>
          <c:val>
            <c:numRef>
              <c:f>('FUEL YEARLY COMPARISON'!$D$7:$D$12,'FUEL YEARLY COMPARISON'!$D$18)</c:f>
              <c:numCache>
                <c:formatCode>General</c:formatCode>
                <c:ptCount val="7"/>
                <c:pt idx="1">
                  <c:v>12</c:v>
                </c:pt>
                <c:pt idx="2">
                  <c:v>6.4</c:v>
                </c:pt>
                <c:pt idx="3">
                  <c:v>2.6</c:v>
                </c:pt>
                <c:pt idx="4">
                  <c:v>1</c:v>
                </c:pt>
                <c:pt idx="5">
                  <c:v>1</c:v>
                </c:pt>
              </c:numCache>
              <c:extLst/>
            </c:numRef>
          </c:val>
          <c:extLst>
            <c:ext xmlns:c16="http://schemas.microsoft.com/office/drawing/2014/chart" uri="{C3380CC4-5D6E-409C-BE32-E72D297353CC}">
              <c16:uniqueId val="{00000000-EF25-42F1-972C-E20DB486297E}"/>
            </c:ext>
          </c:extLst>
        </c:ser>
        <c:dLbls>
          <c:showLegendKey val="0"/>
          <c:showVal val="0"/>
          <c:showCatName val="0"/>
          <c:showSerName val="0"/>
          <c:showPercent val="0"/>
          <c:showBubbleSize val="0"/>
        </c:dLbls>
        <c:gapWidth val="150"/>
        <c:axId val="237665496"/>
        <c:axId val="236154576"/>
        <c:extLst>
          <c:ext xmlns:c15="http://schemas.microsoft.com/office/drawing/2012/chart" uri="{02D57815-91ED-43cb-92C2-25804820EDAC}">
            <c15:filteredBarSeries>
              <c15:ser>
                <c:idx val="1"/>
                <c:order val="1"/>
                <c:tx>
                  <c:strRef>
                    <c:extLst>
                      <c:ext uri="{02D57815-91ED-43cb-92C2-25804820EDAC}">
                        <c15:formulaRef>
                          <c15:sqref>'FUEL YEARLY COMPARISON'!#REF!</c15:sqref>
                        </c15:formulaRef>
                      </c:ext>
                    </c:extLst>
                    <c:strCache>
                      <c:ptCount val="1"/>
                      <c:pt idx="0">
                        <c:v>#REF!</c:v>
                      </c:pt>
                    </c:strCache>
                  </c:strRef>
                </c:tx>
                <c:spPr>
                  <a:solidFill>
                    <a:srgbClr val="C0504D"/>
                  </a:solidFill>
                  <a:ln w="0">
                    <a:noFill/>
                  </a:ln>
                </c:spPr>
                <c:invertIfNegative val="0"/>
                <c:dLbls>
                  <c:spPr>
                    <a:noFill/>
                    <a:ln>
                      <a:noFill/>
                    </a:ln>
                    <a:effectLst/>
                  </c:spPr>
                  <c:txPr>
                    <a:bodyPr wrap="square"/>
                    <a:lstStyle/>
                    <a:p>
                      <a:pPr>
                        <a:defRPr sz="1000" b="0" strike="noStrike" spc="-1">
                          <a:solidFill>
                            <a:srgbClr val="000000"/>
                          </a:solidFill>
                          <a:latin typeface="Calibri"/>
                        </a:defRPr>
                      </a:pPr>
                      <a:endParaRPr lang="en-US"/>
                    </a:p>
                  </c:txPr>
                  <c:dLblPos val="outEnd"/>
                  <c:showLegendKey val="0"/>
                  <c:showVal val="0"/>
                  <c:showCatName val="0"/>
                  <c:showSerName val="0"/>
                  <c:showPercent val="0"/>
                  <c:showBubbleSize val="1"/>
                  <c:separator>; </c:separator>
                  <c:showLeaderLines val="0"/>
                  <c:extLst>
                    <c:ext uri="{CE6537A1-D6FC-4f65-9D91-7224C49458BB}">
                      <c15:showLeaderLines val="1"/>
                    </c:ext>
                  </c:extLst>
                </c:dLbls>
                <c:cat>
                  <c:strRef>
                    <c:extLst>
                      <c:ext uri="{02D57815-91ED-43cb-92C2-25804820EDAC}">
                        <c15:formulaRef>
                          <c15:sqref>('FUEL YEARLY COMPARISON'!$C$7:$C$12,'FUEL YEARLY COMPARISON'!$C$18)</c15:sqref>
                        </c15:formulaRef>
                      </c:ext>
                    </c:extLst>
                    <c:strCache>
                      <c:ptCount val="6"/>
                      <c:pt idx="1">
                        <c:v>South Africa</c:v>
                      </c:pt>
                      <c:pt idx="2">
                        <c:v>Ghana</c:v>
                      </c:pt>
                      <c:pt idx="3">
                        <c:v>Zimbabwe</c:v>
                      </c:pt>
                      <c:pt idx="4">
                        <c:v>Kenya</c:v>
                      </c:pt>
                      <c:pt idx="5">
                        <c:v>Nigeria</c:v>
                      </c:pt>
                    </c:strCache>
                  </c:strRef>
                </c:cat>
                <c:val>
                  <c:numRef>
                    <c:extLst>
                      <c:ext uri="{02D57815-91ED-43cb-92C2-25804820EDAC}">
                        <c15:formulaRef>
                          <c15:sqref>'FUEL YEARLY COMPARISON'!#REF!</c15:sqref>
                        </c15:formulaRef>
                      </c:ext>
                    </c:extLst>
                    <c:numCache>
                      <c:formatCode>General</c:formatCode>
                      <c:ptCount val="1"/>
                      <c:pt idx="0">
                        <c:v>1</c:v>
                      </c:pt>
                    </c:numCache>
                  </c:numRef>
                </c:val>
                <c:extLst>
                  <c:ext xmlns:c16="http://schemas.microsoft.com/office/drawing/2014/chart" uri="{C3380CC4-5D6E-409C-BE32-E72D297353CC}">
                    <c16:uniqueId val="{00000001-EF25-42F1-972C-E20DB486297E}"/>
                  </c:ext>
                </c:extLst>
              </c15:ser>
            </c15:filteredBarSeries>
          </c:ext>
        </c:extLst>
      </c:barChart>
      <c:catAx>
        <c:axId val="237665496"/>
        <c:scaling>
          <c:orientation val="minMax"/>
        </c:scaling>
        <c:delete val="0"/>
        <c:axPos val="b"/>
        <c:numFmt formatCode="General" sourceLinked="0"/>
        <c:majorTickMark val="out"/>
        <c:minorTickMark val="none"/>
        <c:tickLblPos val="nextTo"/>
        <c:spPr>
          <a:ln w="9360">
            <a:solidFill>
              <a:srgbClr val="878787"/>
            </a:solidFill>
            <a:round/>
          </a:ln>
        </c:spPr>
        <c:txPr>
          <a:bodyPr/>
          <a:lstStyle/>
          <a:p>
            <a:pPr>
              <a:defRPr sz="1000" b="0" strike="noStrike" spc="-1">
                <a:solidFill>
                  <a:srgbClr val="000000"/>
                </a:solidFill>
                <a:latin typeface="Calibri"/>
              </a:defRPr>
            </a:pPr>
            <a:endParaRPr lang="en-US"/>
          </a:p>
        </c:txPr>
        <c:crossAx val="236154576"/>
        <c:crosses val="autoZero"/>
        <c:auto val="1"/>
        <c:lblAlgn val="ctr"/>
        <c:lblOffset val="100"/>
        <c:noMultiLvlLbl val="0"/>
      </c:catAx>
      <c:valAx>
        <c:axId val="236154576"/>
        <c:scaling>
          <c:orientation val="minMax"/>
        </c:scaling>
        <c:delete val="0"/>
        <c:axPos val="l"/>
        <c:majorGridlines>
          <c:spPr>
            <a:ln w="9360">
              <a:solidFill>
                <a:srgbClr val="878787"/>
              </a:solidFill>
              <a:round/>
            </a:ln>
          </c:spPr>
        </c:majorGridlines>
        <c:numFmt formatCode="#,##0.00" sourceLinked="0"/>
        <c:majorTickMark val="out"/>
        <c:minorTickMark val="none"/>
        <c:tickLblPos val="nextTo"/>
        <c:spPr>
          <a:ln w="9360">
            <a:solidFill>
              <a:srgbClr val="878787"/>
            </a:solidFill>
            <a:round/>
          </a:ln>
        </c:spPr>
        <c:txPr>
          <a:bodyPr/>
          <a:lstStyle/>
          <a:p>
            <a:pPr>
              <a:defRPr sz="1200" b="1" strike="noStrike" spc="-1">
                <a:solidFill>
                  <a:srgbClr val="000000"/>
                </a:solidFill>
                <a:latin typeface="Calibri"/>
              </a:defRPr>
            </a:pPr>
            <a:endParaRPr lang="en-US"/>
          </a:p>
        </c:txPr>
        <c:crossAx val="237665496"/>
        <c:crosses val="autoZero"/>
        <c:crossBetween val="between"/>
      </c:valAx>
      <c:spPr>
        <a:noFill/>
        <a:ln w="0">
          <a:noFill/>
        </a:ln>
      </c:spPr>
    </c:plotArea>
    <c:legend>
      <c:legendPos val="r"/>
      <c:overlay val="0"/>
      <c:spPr>
        <a:noFill/>
        <a:ln w="0">
          <a:noFill/>
        </a:ln>
      </c:spPr>
      <c:txPr>
        <a:bodyPr/>
        <a:lstStyle/>
        <a:p>
          <a:pPr>
            <a:defRPr sz="1000" b="0" strike="noStrike" spc="-1">
              <a:solidFill>
                <a:srgbClr val="000000"/>
              </a:solidFill>
              <a:latin typeface="Calibri"/>
            </a:defRPr>
          </a:pPr>
          <a:endParaRPr lang="en-US"/>
        </a:p>
      </c:txPr>
    </c:legend>
    <c:plotVisOnly val="1"/>
    <c:dispBlanksAs val="gap"/>
    <c:showDLblsOverMax val="1"/>
  </c:chart>
  <c:spPr>
    <a:solidFill>
      <a:srgbClr val="FFFFFF"/>
    </a:solidFill>
    <a:ln w="9360">
      <a:solidFill>
        <a:srgbClr val="D9D9D9"/>
      </a:solidFill>
      <a:round/>
    </a:ln>
  </c:sp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3739306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2983901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41210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24575805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709102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3266899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5232439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21606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3447887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A8F99-E062-42A7-A0E5-B2C90029FAA0}"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1159169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AA8F99-E062-42A7-A0E5-B2C90029FAA0}"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1322207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AA8F99-E062-42A7-A0E5-B2C90029FAA0}" type="datetimeFigureOut">
              <a:rPr lang="en-US" smtClean="0"/>
              <a:t>8/17/2025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3655941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AA8F99-E062-42A7-A0E5-B2C90029FAA0}" type="datetimeFigureOut">
              <a:rPr lang="en-US" smtClean="0"/>
              <a:t>8/17/2025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3594501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A8F99-E062-42A7-A0E5-B2C90029FAA0}" type="datetimeFigureOut">
              <a:rPr lang="en-US" smtClean="0"/>
              <a:t>8/17/2025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1610750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AA8F99-E062-42A7-A0E5-B2C90029FAA0}"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3344343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AA8F99-E062-42A7-A0E5-B2C90029FAA0}"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C4147-6F8B-4A02-921C-736639AE78DB}" type="slidenum">
              <a:rPr lang="en-US" smtClean="0"/>
              <a:t>‹#›</a:t>
            </a:fld>
            <a:endParaRPr lang="en-US"/>
          </a:p>
        </p:txBody>
      </p:sp>
    </p:spTree>
    <p:extLst>
      <p:ext uri="{BB962C8B-B14F-4D97-AF65-F5344CB8AC3E}">
        <p14:creationId xmlns:p14="http://schemas.microsoft.com/office/powerpoint/2010/main" val="132267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EAA8F99-E062-42A7-A0E5-B2C90029FAA0}" type="datetimeFigureOut">
              <a:rPr lang="en-US" smtClean="0"/>
              <a:t>8/17/2025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8AC4147-6F8B-4A02-921C-736639AE78DB}" type="slidenum">
              <a:rPr lang="en-US" smtClean="0"/>
              <a:t>‹#›</a:t>
            </a:fld>
            <a:endParaRPr lang="en-US"/>
          </a:p>
        </p:txBody>
      </p:sp>
    </p:spTree>
    <p:extLst>
      <p:ext uri="{BB962C8B-B14F-4D97-AF65-F5344CB8AC3E}">
        <p14:creationId xmlns:p14="http://schemas.microsoft.com/office/powerpoint/2010/main" val="2629521780"/>
      </p:ext>
    </p:extLst>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5060" y="259478"/>
            <a:ext cx="9144000" cy="1054167"/>
          </a:xfrm>
        </p:spPr>
        <p:txBody>
          <a:bodyPr>
            <a:noAutofit/>
          </a:bodyPr>
          <a:lstStyle/>
          <a:p>
            <a:r>
              <a:rPr lang="en-US" b="1" dirty="0">
                <a:latin typeface="Lucida Console" panose="020B0609040504020204" pitchFamily="49" charset="0"/>
              </a:rPr>
              <a:t>Introduction</a:t>
            </a:r>
          </a:p>
        </p:txBody>
      </p:sp>
      <p:sp>
        <p:nvSpPr>
          <p:cNvPr id="3" name="Subtitle 2"/>
          <p:cNvSpPr>
            <a:spLocks noGrp="1"/>
          </p:cNvSpPr>
          <p:nvPr>
            <p:ph type="subTitle" idx="1"/>
          </p:nvPr>
        </p:nvSpPr>
        <p:spPr>
          <a:xfrm>
            <a:off x="1008993" y="1313645"/>
            <a:ext cx="9932275" cy="5114451"/>
          </a:xfrm>
        </p:spPr>
        <p:txBody>
          <a:bodyPr>
            <a:normAutofit/>
          </a:bodyPr>
          <a:lstStyle/>
          <a:p>
            <a:pPr algn="l"/>
            <a:r>
              <a:rPr lang="en-US" sz="2000" b="1" dirty="0">
                <a:solidFill>
                  <a:schemeClr val="accent1"/>
                </a:solidFill>
                <a:latin typeface="+mj-lt"/>
              </a:rPr>
              <a:t>Executive Summary</a:t>
            </a:r>
          </a:p>
          <a:p>
            <a:pPr algn="l"/>
            <a:r>
              <a:rPr lang="en-US" sz="2000" dirty="0"/>
              <a:t>What is cremation :it is an act of disposing of a deceased person by burning their bodily remain according to </a:t>
            </a:r>
            <a:r>
              <a:rPr lang="en-US" sz="2000" dirty="0" err="1"/>
              <a:t>Zwane</a:t>
            </a:r>
            <a:r>
              <a:rPr lang="en-US" sz="2000" dirty="0"/>
              <a:t>(2011)</a:t>
            </a:r>
          </a:p>
          <a:p>
            <a:pPr algn="l"/>
            <a:r>
              <a:rPr lang="en-US" sz="2000" b="1" dirty="0">
                <a:latin typeface="+mj-lt"/>
              </a:rPr>
              <a:t>Death care in Southern Africa is increasingly challenged by rising mortality rates, limited burial space, and strong cultural influences. This presentation evaluates cremation as a sustainable alternative to traditional burial methods. It examines current practices, cultural perceptions, and the environmental and economic implications of adopting cremation, alongside actionable recommendations for future development.</a:t>
            </a:r>
          </a:p>
          <a:p>
            <a:pPr algn="l"/>
            <a:r>
              <a:rPr lang="en-US" sz="2000" b="1" dirty="0">
                <a:latin typeface="+mj-lt"/>
              </a:rPr>
              <a:t>Death is a profound cultural, spiritual, and logistical concern in Southern Africa. As urban populations expand, and land becomes scarce, traditional burial practices are becoming unsustainable. Cultural and religious beliefs heavily influence death care preferences, often creating resistance to alternatives like cremation. We are going to rate the feasibility, benefits, and challenges of cremation within the regional context.</a:t>
            </a:r>
          </a:p>
          <a:p>
            <a:pPr algn="l"/>
            <a:endParaRPr lang="en-US" sz="2000" b="1" dirty="0">
              <a:latin typeface="+mj-lt"/>
            </a:endParaRPr>
          </a:p>
        </p:txBody>
      </p:sp>
    </p:spTree>
    <p:extLst>
      <p:ext uri="{BB962C8B-B14F-4D97-AF65-F5344CB8AC3E}">
        <p14:creationId xmlns:p14="http://schemas.microsoft.com/office/powerpoint/2010/main" val="291071734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latin typeface="Lucida Console" panose="020B0609040504020204" pitchFamily="49" charset="0"/>
              </a:rPr>
              <a:t>5. The Role of the United Nations and Global Sustainability Goals</a:t>
            </a:r>
            <a:endParaRPr lang="en-US" dirty="0">
              <a:latin typeface="Lucida Console" panose="020B0609040504020204" pitchFamily="49" charset="0"/>
            </a:endParaRPr>
          </a:p>
        </p:txBody>
      </p:sp>
      <p:sp>
        <p:nvSpPr>
          <p:cNvPr id="3" name="Content Placeholder 2"/>
          <p:cNvSpPr>
            <a:spLocks noGrp="1"/>
          </p:cNvSpPr>
          <p:nvPr>
            <p:ph idx="1"/>
          </p:nvPr>
        </p:nvSpPr>
        <p:spPr>
          <a:xfrm>
            <a:off x="838200" y="1825624"/>
            <a:ext cx="10497207" cy="4606707"/>
          </a:xfrm>
        </p:spPr>
        <p:txBody>
          <a:bodyPr>
            <a:noAutofit/>
          </a:bodyPr>
          <a:lstStyle/>
          <a:p>
            <a:r>
              <a:rPr lang="en-US" sz="2400" dirty="0">
                <a:latin typeface="+mj-lt"/>
              </a:rPr>
              <a:t>The United Nations promotes sustainable development through its Agenda 2030 and Sustainable Development Goals (SDGs). Cremation aligns with several goals, including:</a:t>
            </a:r>
          </a:p>
          <a:p>
            <a:endParaRPr lang="en-US" sz="2400" dirty="0">
              <a:latin typeface="+mj-lt"/>
            </a:endParaRPr>
          </a:p>
          <a:p>
            <a:pPr>
              <a:buFont typeface="Wingdings" panose="05000000000000000000" pitchFamily="2" charset="2"/>
              <a:buChar char="ü"/>
            </a:pPr>
            <a:r>
              <a:rPr lang="en-US" sz="2400" dirty="0">
                <a:latin typeface="+mj-lt"/>
              </a:rPr>
              <a:t> </a:t>
            </a:r>
            <a:r>
              <a:rPr lang="en-US" sz="2400" b="1" dirty="0">
                <a:solidFill>
                  <a:schemeClr val="accent1"/>
                </a:solidFill>
                <a:latin typeface="+mj-lt"/>
              </a:rPr>
              <a:t>Goal 11: </a:t>
            </a:r>
            <a:r>
              <a:rPr lang="en-US" sz="2400" dirty="0">
                <a:latin typeface="+mj-lt"/>
              </a:rPr>
              <a:t>Sustainable Cities and Communities</a:t>
            </a:r>
          </a:p>
          <a:p>
            <a:pPr>
              <a:buFont typeface="Wingdings" panose="05000000000000000000" pitchFamily="2" charset="2"/>
              <a:buChar char="ü"/>
            </a:pPr>
            <a:r>
              <a:rPr lang="en-US" sz="2400" dirty="0">
                <a:latin typeface="+mj-lt"/>
              </a:rPr>
              <a:t> </a:t>
            </a:r>
            <a:r>
              <a:rPr lang="en-US" sz="2400" b="1" dirty="0">
                <a:solidFill>
                  <a:schemeClr val="accent1"/>
                </a:solidFill>
                <a:latin typeface="+mj-lt"/>
              </a:rPr>
              <a:t>Goal 12: </a:t>
            </a:r>
            <a:r>
              <a:rPr lang="en-US" sz="2400" dirty="0">
                <a:latin typeface="+mj-lt"/>
              </a:rPr>
              <a:t>Responsible Consumption and Production</a:t>
            </a:r>
          </a:p>
          <a:p>
            <a:pPr>
              <a:buFont typeface="Wingdings" panose="05000000000000000000" pitchFamily="2" charset="2"/>
              <a:buChar char="ü"/>
            </a:pPr>
            <a:r>
              <a:rPr lang="en-US" sz="2400" dirty="0">
                <a:latin typeface="+mj-lt"/>
              </a:rPr>
              <a:t> </a:t>
            </a:r>
            <a:r>
              <a:rPr lang="en-US" sz="2400" b="1" dirty="0">
                <a:solidFill>
                  <a:schemeClr val="accent1"/>
                </a:solidFill>
                <a:latin typeface="+mj-lt"/>
              </a:rPr>
              <a:t>Goal 13: </a:t>
            </a:r>
            <a:r>
              <a:rPr lang="en-US" sz="2400" dirty="0">
                <a:latin typeface="+mj-lt"/>
              </a:rPr>
              <a:t>Climate Action(this supports eco-friendly alternative)</a:t>
            </a:r>
          </a:p>
          <a:p>
            <a:r>
              <a:rPr lang="en-US" sz="2400" dirty="0">
                <a:latin typeface="+mj-lt"/>
              </a:rPr>
              <a:t>International agencies can assist in shaping policies and providing funding or technical expertise for sustainable death care systems in the region.</a:t>
            </a:r>
          </a:p>
        </p:txBody>
      </p:sp>
    </p:spTree>
    <p:extLst>
      <p:ext uri="{BB962C8B-B14F-4D97-AF65-F5344CB8AC3E}">
        <p14:creationId xmlns:p14="http://schemas.microsoft.com/office/powerpoint/2010/main" val="383127402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latin typeface="Lucida Console" panose="020B0609040504020204" pitchFamily="49" charset="0"/>
              </a:rPr>
              <a:t>6. Conclusion</a:t>
            </a:r>
            <a:endParaRPr lang="en-US" sz="5400" dirty="0">
              <a:latin typeface="Lucida Console" panose="020B0609040504020204" pitchFamily="49" charset="0"/>
            </a:endParaRPr>
          </a:p>
        </p:txBody>
      </p:sp>
      <p:sp>
        <p:nvSpPr>
          <p:cNvPr id="3" name="Content Placeholder 2"/>
          <p:cNvSpPr>
            <a:spLocks noGrp="1"/>
          </p:cNvSpPr>
          <p:nvPr>
            <p:ph idx="1"/>
          </p:nvPr>
        </p:nvSpPr>
        <p:spPr/>
        <p:txBody>
          <a:bodyPr>
            <a:normAutofit/>
          </a:bodyPr>
          <a:lstStyle/>
          <a:p>
            <a:pPr marL="0" indent="0" algn="just">
              <a:buNone/>
            </a:pPr>
            <a:r>
              <a:rPr lang="en-US" sz="3200" dirty="0"/>
              <a:t>Cremation presents a strategic opportunity to address death care challenges in Southern Africa. While cultural and religious resistance exists, shifting demographics, urbanization, and practical limitations may facilitate a gradual acceptance of cremation.</a:t>
            </a:r>
          </a:p>
        </p:txBody>
      </p:sp>
    </p:spTree>
    <p:extLst>
      <p:ext uri="{BB962C8B-B14F-4D97-AF65-F5344CB8AC3E}">
        <p14:creationId xmlns:p14="http://schemas.microsoft.com/office/powerpoint/2010/main" val="82998227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451945"/>
            <a:ext cx="8596668" cy="1320800"/>
          </a:xfrm>
        </p:spPr>
        <p:txBody>
          <a:bodyPr>
            <a:normAutofit/>
          </a:bodyPr>
          <a:lstStyle/>
          <a:p>
            <a:pPr algn="ctr"/>
            <a:r>
              <a:rPr lang="en-US" sz="5400" b="1" dirty="0">
                <a:latin typeface="Lucida Console" panose="020B0609040504020204" pitchFamily="49" charset="0"/>
              </a:rPr>
              <a:t>7. Recommendations</a:t>
            </a:r>
            <a:endParaRPr lang="en-US" sz="5400" dirty="0">
              <a:latin typeface="Lucida Console" panose="020B0609040504020204" pitchFamily="49" charset="0"/>
            </a:endParaRPr>
          </a:p>
        </p:txBody>
      </p:sp>
      <p:sp>
        <p:nvSpPr>
          <p:cNvPr id="3" name="Content Placeholder 2"/>
          <p:cNvSpPr>
            <a:spLocks noGrp="1"/>
          </p:cNvSpPr>
          <p:nvPr>
            <p:ph idx="1"/>
          </p:nvPr>
        </p:nvSpPr>
        <p:spPr>
          <a:xfrm>
            <a:off x="677333" y="1481959"/>
            <a:ext cx="10122045" cy="4559404"/>
          </a:xfrm>
        </p:spPr>
        <p:txBody>
          <a:bodyPr>
            <a:noAutofit/>
          </a:bodyPr>
          <a:lstStyle/>
          <a:p>
            <a:pPr>
              <a:buFont typeface="Wingdings" panose="05000000000000000000" pitchFamily="2" charset="2"/>
              <a:buChar char="Ø"/>
            </a:pPr>
            <a:r>
              <a:rPr lang="en-US" sz="2400" b="1" dirty="0">
                <a:solidFill>
                  <a:schemeClr val="accent1"/>
                </a:solidFill>
              </a:rPr>
              <a:t>Public Education and Engagement:</a:t>
            </a:r>
          </a:p>
          <a:p>
            <a:pPr marL="0" indent="0">
              <a:buNone/>
            </a:pPr>
            <a:r>
              <a:rPr lang="en-US" sz="2400" dirty="0"/>
              <a:t>Launch campaigns to demystify cremation, highlighting its environmental and economic advantages.</a:t>
            </a:r>
          </a:p>
          <a:p>
            <a:pPr>
              <a:buFont typeface="Wingdings" panose="05000000000000000000" pitchFamily="2" charset="2"/>
              <a:buChar char="Ø"/>
            </a:pPr>
            <a:r>
              <a:rPr lang="en-US" sz="2400" b="1" dirty="0">
                <a:solidFill>
                  <a:schemeClr val="accent1"/>
                </a:solidFill>
              </a:rPr>
              <a:t>Policy and Infrastructure Development:</a:t>
            </a:r>
          </a:p>
          <a:p>
            <a:pPr marL="0" indent="0">
              <a:buNone/>
            </a:pPr>
            <a:r>
              <a:rPr lang="en-US" sz="2400" dirty="0"/>
              <a:t>Governments should invest in crematoria and enact supportive policies, integrating both public and private sector solutions.</a:t>
            </a:r>
          </a:p>
          <a:p>
            <a:pPr>
              <a:buFont typeface="Wingdings" panose="05000000000000000000" pitchFamily="2" charset="2"/>
              <a:buChar char="Ø"/>
            </a:pPr>
            <a:r>
              <a:rPr lang="en-US" sz="2400" dirty="0">
                <a:solidFill>
                  <a:schemeClr val="accent1"/>
                </a:solidFill>
              </a:rPr>
              <a:t> </a:t>
            </a:r>
            <a:r>
              <a:rPr lang="en-US" sz="2400" b="1" dirty="0">
                <a:solidFill>
                  <a:schemeClr val="accent1"/>
                </a:solidFill>
              </a:rPr>
              <a:t>Cultural Sensitivity and Dialogue:</a:t>
            </a:r>
          </a:p>
          <a:p>
            <a:pPr marL="0" indent="0">
              <a:buNone/>
            </a:pPr>
            <a:r>
              <a:rPr lang="en-US" sz="2400" dirty="0"/>
              <a:t>Collaborate with traditional leaders, religious institutions, and local communities to develop respectful hybrid models that </a:t>
            </a:r>
            <a:r>
              <a:rPr lang="en-US" sz="2400" dirty="0" err="1"/>
              <a:t>honour</a:t>
            </a:r>
            <a:r>
              <a:rPr lang="en-US" sz="2400" dirty="0"/>
              <a:t> rituals while embracing sustainability.</a:t>
            </a:r>
          </a:p>
        </p:txBody>
      </p:sp>
    </p:spTree>
    <p:extLst>
      <p:ext uri="{BB962C8B-B14F-4D97-AF65-F5344CB8AC3E}">
        <p14:creationId xmlns:p14="http://schemas.microsoft.com/office/powerpoint/2010/main" val="245652449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88276"/>
            <a:ext cx="10515600" cy="5388687"/>
          </a:xfrm>
        </p:spPr>
        <p:txBody>
          <a:bodyPr>
            <a:normAutofit/>
          </a:bodyPr>
          <a:lstStyle/>
          <a:p>
            <a:pPr>
              <a:buFont typeface="Wingdings" panose="05000000000000000000" pitchFamily="2" charset="2"/>
              <a:buChar char="Ø"/>
            </a:pPr>
            <a:r>
              <a:rPr lang="en-US" sz="2800" b="1" dirty="0">
                <a:solidFill>
                  <a:schemeClr val="accent1"/>
                </a:solidFill>
              </a:rPr>
              <a:t>Regional Collaboration:</a:t>
            </a:r>
          </a:p>
          <a:p>
            <a:pPr marL="0" indent="0">
              <a:buNone/>
            </a:pPr>
            <a:r>
              <a:rPr lang="en-US" sz="2800" dirty="0"/>
              <a:t>Establish knowledge-sharing platforms across Southern African nations to foster a coordinated regional response to sustainable death care.</a:t>
            </a:r>
          </a:p>
          <a:p>
            <a:pPr>
              <a:buFont typeface="Wingdings" panose="05000000000000000000" pitchFamily="2" charset="2"/>
              <a:buChar char="Ø"/>
            </a:pPr>
            <a:r>
              <a:rPr lang="en-US" sz="2800" b="1" dirty="0">
                <a:solidFill>
                  <a:schemeClr val="accent1"/>
                </a:solidFill>
              </a:rPr>
              <a:t>Promote global exposure through initiatives such as 'look and learn' tours or international exchange programs. </a:t>
            </a:r>
          </a:p>
          <a:p>
            <a:pPr marL="0" indent="0">
              <a:buNone/>
            </a:pPr>
            <a:r>
              <a:rPr lang="en-US" sz="2800" dirty="0"/>
              <a:t>These experiences allow policymakers, community leaders, and service providers to learn from best practices in sustainable death care across the world — helping to inspire culturally sensitive innovations and informed policy development back home.</a:t>
            </a:r>
          </a:p>
        </p:txBody>
      </p:sp>
    </p:spTree>
    <p:extLst>
      <p:ext uri="{BB962C8B-B14F-4D97-AF65-F5344CB8AC3E}">
        <p14:creationId xmlns:p14="http://schemas.microsoft.com/office/powerpoint/2010/main" val="14304274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a:latin typeface="Lucida Console" panose="020B0609040504020204" pitchFamily="49" charset="0"/>
              </a:rPr>
              <a:t>. </a:t>
            </a:r>
            <a:r>
              <a:rPr lang="en-US" sz="5400" dirty="0">
                <a:latin typeface="Lucida Console" panose="020B0609040504020204" pitchFamily="49" charset="0"/>
              </a:rPr>
              <a:t>Future Directions</a:t>
            </a:r>
            <a:br>
              <a:rPr lang="en-US" sz="5400" dirty="0">
                <a:latin typeface="Lucida Console" panose="020B0609040504020204" pitchFamily="49" charset="0"/>
              </a:rPr>
            </a:br>
            <a:endParaRPr lang="en-US" sz="5400" dirty="0">
              <a:latin typeface="Lucida Console" panose="020B0609040504020204" pitchFamily="49" charset="0"/>
            </a:endParaRPr>
          </a:p>
        </p:txBody>
      </p:sp>
      <p:sp>
        <p:nvSpPr>
          <p:cNvPr id="3" name="Content Placeholder 2"/>
          <p:cNvSpPr>
            <a:spLocks noGrp="1"/>
          </p:cNvSpPr>
          <p:nvPr>
            <p:ph idx="1"/>
          </p:nvPr>
        </p:nvSpPr>
        <p:spPr>
          <a:xfrm>
            <a:off x="834989" y="1577265"/>
            <a:ext cx="8596668" cy="4602818"/>
          </a:xfrm>
        </p:spPr>
        <p:txBody>
          <a:bodyPr>
            <a:noAutofit/>
          </a:bodyPr>
          <a:lstStyle/>
          <a:p>
            <a:pPr>
              <a:buFont typeface="Wingdings" panose="05000000000000000000" pitchFamily="2" charset="2"/>
              <a:buChar char="Ø"/>
            </a:pPr>
            <a:r>
              <a:rPr lang="en-US" sz="2800" b="1" dirty="0">
                <a:solidFill>
                  <a:schemeClr val="accent1"/>
                </a:solidFill>
              </a:rPr>
              <a:t>Research and Data Collection:</a:t>
            </a:r>
          </a:p>
          <a:p>
            <a:pPr marL="0" indent="0">
              <a:buNone/>
            </a:pPr>
            <a:r>
              <a:rPr lang="en-US" sz="2800" dirty="0"/>
              <a:t>Conduct nationwide surveys and pilot programs to gauge public attitudes, cremation rates, and logistical needs.</a:t>
            </a:r>
          </a:p>
          <a:p>
            <a:pPr marL="0" indent="0">
              <a:buNone/>
            </a:pPr>
            <a:endParaRPr lang="en-US" sz="2800" dirty="0"/>
          </a:p>
          <a:p>
            <a:pPr>
              <a:buFont typeface="Wingdings" panose="05000000000000000000" pitchFamily="2" charset="2"/>
              <a:buChar char="Ø"/>
            </a:pPr>
            <a:r>
              <a:rPr lang="en-US" sz="2800" b="1" dirty="0">
                <a:solidFill>
                  <a:schemeClr val="accent1"/>
                </a:solidFill>
              </a:rPr>
              <a:t>Culturally Adaptive Cremation Services:</a:t>
            </a:r>
          </a:p>
          <a:p>
            <a:pPr marL="0" indent="0">
              <a:buNone/>
            </a:pPr>
            <a:r>
              <a:rPr lang="en-US" sz="2800" dirty="0"/>
              <a:t>Design cremation models that incorporate cultural rituals, allowing communities to maintain their identity while transitioning practices.</a:t>
            </a:r>
          </a:p>
          <a:p>
            <a:endParaRPr lang="en-US" sz="2800" dirty="0"/>
          </a:p>
        </p:txBody>
      </p:sp>
    </p:spTree>
    <p:extLst>
      <p:ext uri="{BB962C8B-B14F-4D97-AF65-F5344CB8AC3E}">
        <p14:creationId xmlns:p14="http://schemas.microsoft.com/office/powerpoint/2010/main" val="5587522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latin typeface="Lucida Console" panose="020B0609040504020204" pitchFamily="49" charset="0"/>
              </a:rPr>
              <a:t>Closing Remarks</a:t>
            </a:r>
            <a:endParaRPr lang="en-US" sz="5400" dirty="0">
              <a:latin typeface="Lucida Console" panose="020B0609040504020204" pitchFamily="49" charset="0"/>
            </a:endParaRPr>
          </a:p>
        </p:txBody>
      </p:sp>
      <p:sp>
        <p:nvSpPr>
          <p:cNvPr id="3" name="Content Placeholder 2"/>
          <p:cNvSpPr>
            <a:spLocks noGrp="1"/>
          </p:cNvSpPr>
          <p:nvPr>
            <p:ph idx="1"/>
          </p:nvPr>
        </p:nvSpPr>
        <p:spPr>
          <a:xfrm>
            <a:off x="1118768" y="1813748"/>
            <a:ext cx="8596668" cy="3880773"/>
          </a:xfrm>
        </p:spPr>
        <p:txBody>
          <a:bodyPr>
            <a:normAutofit/>
          </a:bodyPr>
          <a:lstStyle/>
          <a:p>
            <a:pPr marL="0" indent="0" algn="just">
              <a:buNone/>
            </a:pPr>
            <a:r>
              <a:rPr lang="en-US" sz="2400" b="1" dirty="0">
                <a:latin typeface="+mj-lt"/>
              </a:rPr>
              <a:t>Death is not just an end — it is a mirror of how we lived and what we leave behind. In a continent rich with heritage, let us not fear evolving our customs, but rather enrich them with purpose. True wisdom is knowing when to preserve, when to adapt, and when to lead. Sustainable death care is not a loss of identity — it is the preservation of it, for generations we will never meet, but must still protect</a:t>
            </a:r>
            <a:endParaRPr lang="en-US" sz="2400" dirty="0">
              <a:latin typeface="+mj-lt"/>
            </a:endParaRPr>
          </a:p>
        </p:txBody>
      </p:sp>
    </p:spTree>
    <p:extLst>
      <p:ext uri="{BB962C8B-B14F-4D97-AF65-F5344CB8AC3E}">
        <p14:creationId xmlns:p14="http://schemas.microsoft.com/office/powerpoint/2010/main" val="396302187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8630440" cy="1860646"/>
          </a:xfrm>
        </p:spPr>
        <p:txBody>
          <a:bodyPr>
            <a:normAutofit fontScale="90000"/>
          </a:bodyPr>
          <a:lstStyle/>
          <a:p>
            <a:pPr algn="ctr"/>
            <a:r>
              <a:rPr lang="en-US" sz="4000" b="1" dirty="0">
                <a:latin typeface="Lucida Console" panose="020B0609040504020204" pitchFamily="49" charset="0"/>
              </a:rPr>
              <a:t>Limitations and gaps in Death Care Service Across Southern Africa</a:t>
            </a:r>
            <a:endParaRPr lang="en-US" sz="4000" dirty="0">
              <a:latin typeface="Lucida Console" panose="020B0609040504020204" pitchFamily="49" charset="0"/>
            </a:endParaRPr>
          </a:p>
        </p:txBody>
      </p:sp>
      <p:sp>
        <p:nvSpPr>
          <p:cNvPr id="3" name="Content Placeholder 2"/>
          <p:cNvSpPr>
            <a:spLocks noGrp="1"/>
          </p:cNvSpPr>
          <p:nvPr>
            <p:ph idx="1"/>
          </p:nvPr>
        </p:nvSpPr>
        <p:spPr>
          <a:xfrm>
            <a:off x="677333" y="2160589"/>
            <a:ext cx="10500419" cy="3880773"/>
          </a:xfrm>
        </p:spPr>
        <p:txBody>
          <a:bodyPr>
            <a:normAutofit/>
          </a:bodyPr>
          <a:lstStyle/>
          <a:p>
            <a:pPr algn="ctr"/>
            <a:endParaRPr lang="en-US" b="1" dirty="0">
              <a:latin typeface="+mj-lt"/>
            </a:endParaRPr>
          </a:p>
          <a:p>
            <a:pPr marL="0" indent="0">
              <a:buNone/>
            </a:pPr>
            <a:r>
              <a:rPr lang="en-US" sz="2400" b="1" dirty="0">
                <a:solidFill>
                  <a:schemeClr val="accent1"/>
                </a:solidFill>
                <a:latin typeface="+mj-lt"/>
              </a:rPr>
              <a:t>1a.High Mortality Rates:</a:t>
            </a:r>
            <a:endParaRPr lang="en-US" b="1" dirty="0">
              <a:solidFill>
                <a:schemeClr val="accent1"/>
              </a:solidFill>
              <a:latin typeface="+mj-lt"/>
            </a:endParaRPr>
          </a:p>
          <a:p>
            <a:pPr marL="0" indent="0">
              <a:buNone/>
            </a:pPr>
            <a:r>
              <a:rPr lang="en-US" sz="2400" dirty="0">
                <a:latin typeface="+mj-lt"/>
              </a:rPr>
              <a:t>The region faces high death rates due to diseases such as HIV/AIDS, </a:t>
            </a:r>
            <a:r>
              <a:rPr lang="en-US" sz="2400" dirty="0" err="1">
                <a:latin typeface="+mj-lt"/>
              </a:rPr>
              <a:t>covid</a:t>
            </a:r>
            <a:r>
              <a:rPr lang="en-US" sz="2400" dirty="0">
                <a:latin typeface="+mj-lt"/>
              </a:rPr>
              <a:t> 19 pandemic and non-communicable diseases, compounded by limited healthcare access in rural areas as 51% of Africa's population resides in rural areas which is </a:t>
            </a:r>
            <a:r>
              <a:rPr lang="en-US" sz="2400" dirty="0"/>
              <a:t>approximately 750 million people of the estimated 1.47 billion people in Africa as of 2024</a:t>
            </a:r>
            <a:r>
              <a:rPr lang="en-US" sz="2400" dirty="0">
                <a:latin typeface="+mj-lt"/>
              </a:rPr>
              <a:t>.</a:t>
            </a:r>
          </a:p>
        </p:txBody>
      </p:sp>
    </p:spTree>
    <p:extLst>
      <p:ext uri="{BB962C8B-B14F-4D97-AF65-F5344CB8AC3E}">
        <p14:creationId xmlns:p14="http://schemas.microsoft.com/office/powerpoint/2010/main" val="156008785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240875" cy="1320800"/>
          </a:xfrm>
        </p:spPr>
        <p:txBody>
          <a:bodyPr>
            <a:noAutofit/>
          </a:bodyPr>
          <a:lstStyle/>
          <a:p>
            <a:pPr algn="ctr"/>
            <a:r>
              <a:rPr lang="en-US" sz="4400" b="1" u="sng" dirty="0">
                <a:latin typeface="Lucida Console" panose="020B0609040504020204" pitchFamily="49" charset="0"/>
              </a:rPr>
              <a:t>1b.Burial Space Shortages:</a:t>
            </a:r>
            <a:br>
              <a:rPr lang="en-US" sz="4400" b="1" u="sng" dirty="0"/>
            </a:br>
            <a:endParaRPr lang="en-US" sz="4400" u="sng" dirty="0"/>
          </a:p>
        </p:txBody>
      </p:sp>
      <p:sp>
        <p:nvSpPr>
          <p:cNvPr id="3" name="Content Placeholder 2"/>
          <p:cNvSpPr>
            <a:spLocks noGrp="1"/>
          </p:cNvSpPr>
          <p:nvPr>
            <p:ph idx="1"/>
          </p:nvPr>
        </p:nvSpPr>
        <p:spPr>
          <a:xfrm>
            <a:off x="838200" y="1702675"/>
            <a:ext cx="10230134" cy="4739068"/>
          </a:xfrm>
        </p:spPr>
        <p:txBody>
          <a:bodyPr>
            <a:noAutofit/>
          </a:bodyPr>
          <a:lstStyle/>
          <a:p>
            <a:pPr algn="just"/>
            <a:r>
              <a:rPr lang="en-US" sz="2000" dirty="0">
                <a:latin typeface="+mj-lt"/>
              </a:rPr>
              <a:t>Urban cemeteries in South Africa, Zimbabwe, and Zambia are nearing capacity, with municipalities struggling to allocate new land due to challenging developmental priorities.</a:t>
            </a:r>
          </a:p>
          <a:p>
            <a:pPr marL="0" indent="0" algn="just">
              <a:buNone/>
            </a:pPr>
            <a:r>
              <a:rPr lang="en-US" sz="2000" dirty="0">
                <a:latin typeface="+mj-lt"/>
              </a:rPr>
              <a:t> </a:t>
            </a:r>
            <a:r>
              <a:rPr lang="en-US" sz="2800" u="sng" dirty="0">
                <a:solidFill>
                  <a:schemeClr val="accent1"/>
                </a:solidFill>
                <a:latin typeface="+mj-lt"/>
              </a:rPr>
              <a:t>1c.</a:t>
            </a:r>
            <a:r>
              <a:rPr lang="en-US" sz="2800" b="1" u="sng" dirty="0">
                <a:solidFill>
                  <a:schemeClr val="accent1"/>
                </a:solidFill>
                <a:latin typeface="+mj-lt"/>
              </a:rPr>
              <a:t>Cultural and Religious Resistance to Alternatives:</a:t>
            </a:r>
          </a:p>
          <a:p>
            <a:pPr algn="just"/>
            <a:r>
              <a:rPr lang="en-US" sz="2000" dirty="0">
                <a:latin typeface="+mj-lt"/>
              </a:rPr>
              <a:t>Cremation and eco-burials are often seen as un-African or spiritually unacceptable.</a:t>
            </a:r>
          </a:p>
          <a:p>
            <a:pPr algn="just"/>
            <a:r>
              <a:rPr lang="en-US" sz="2000" dirty="0">
                <a:latin typeface="+mj-lt"/>
              </a:rPr>
              <a:t>Strong beliefs around ancestral connection to land limit reform.</a:t>
            </a:r>
          </a:p>
          <a:p>
            <a:pPr algn="just"/>
            <a:r>
              <a:rPr lang="en-US" sz="2000" b="1" dirty="0">
                <a:solidFill>
                  <a:schemeClr val="accent1"/>
                </a:solidFill>
                <a:latin typeface="+mj-lt"/>
              </a:rPr>
              <a:t>Biblically, Jesus was laid to rest in a tomb after His crucifixion </a:t>
            </a:r>
            <a:r>
              <a:rPr lang="en-US" sz="2000" dirty="0">
                <a:latin typeface="+mj-lt"/>
              </a:rPr>
              <a:t>a stone grave prepared with care and reverence. For many Christians, this moment is more than a historical event; it carries deep spiritual and symbolic significance. The burial and resurrection of Christ are central to the Christian faith, affirming not only the reality of death but also the enduring hope of resurrection and eternal life. As a result, traditional burial is often viewed not merely as custom, but as a sacred act that mirrors the journey of Christ — from death to glory.</a:t>
            </a:r>
          </a:p>
        </p:txBody>
      </p:sp>
    </p:spTree>
    <p:extLst>
      <p:ext uri="{BB962C8B-B14F-4D97-AF65-F5344CB8AC3E}">
        <p14:creationId xmlns:p14="http://schemas.microsoft.com/office/powerpoint/2010/main" val="26084428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827" y="220717"/>
            <a:ext cx="10515600" cy="1249254"/>
          </a:xfrm>
        </p:spPr>
        <p:txBody>
          <a:bodyPr>
            <a:normAutofit fontScale="90000"/>
          </a:bodyPr>
          <a:lstStyle/>
          <a:p>
            <a:pPr algn="ctr"/>
            <a:r>
              <a:rPr lang="en-US" sz="5400" b="1" u="sng" dirty="0">
                <a:latin typeface="Lucida Console" panose="020B0609040504020204" pitchFamily="49" charset="0"/>
              </a:rPr>
              <a:t>1d.Limited Infrastructure</a:t>
            </a:r>
          </a:p>
        </p:txBody>
      </p:sp>
      <p:sp>
        <p:nvSpPr>
          <p:cNvPr id="3" name="Content Placeholder 2"/>
          <p:cNvSpPr>
            <a:spLocks noGrp="1"/>
          </p:cNvSpPr>
          <p:nvPr>
            <p:ph idx="1"/>
          </p:nvPr>
        </p:nvSpPr>
        <p:spPr>
          <a:xfrm>
            <a:off x="1342696" y="1210768"/>
            <a:ext cx="10386849" cy="4590941"/>
          </a:xfrm>
        </p:spPr>
        <p:txBody>
          <a:bodyPr>
            <a:noAutofit/>
          </a:bodyPr>
          <a:lstStyle/>
          <a:p>
            <a:r>
              <a:rPr lang="en-US" sz="2400" dirty="0">
                <a:latin typeface="+mj-lt"/>
              </a:rPr>
              <a:t>Few crematoria and lack of policy frameworks for alternative death care.</a:t>
            </a:r>
          </a:p>
          <a:p>
            <a:r>
              <a:rPr lang="en-US" sz="2400" dirty="0">
                <a:latin typeface="+mj-lt"/>
              </a:rPr>
              <a:t>Rural areas often lack proper mortuaries or funeral services.</a:t>
            </a:r>
            <a:endParaRPr lang="en-US" sz="2400" dirty="0">
              <a:solidFill>
                <a:schemeClr val="accent1"/>
              </a:solidFill>
              <a:latin typeface="+mj-lt"/>
            </a:endParaRPr>
          </a:p>
          <a:p>
            <a:pPr marL="0" indent="0">
              <a:buNone/>
            </a:pPr>
            <a:r>
              <a:rPr lang="en-US" sz="2800" b="1" u="sng" dirty="0">
                <a:solidFill>
                  <a:schemeClr val="accent1"/>
                </a:solidFill>
                <a:latin typeface="+mj-lt"/>
              </a:rPr>
              <a:t>1e.Public Health Concerns</a:t>
            </a:r>
          </a:p>
          <a:p>
            <a:pPr marL="0" indent="0">
              <a:buNone/>
            </a:pPr>
            <a:r>
              <a:rPr lang="en-US" sz="2400" dirty="0">
                <a:latin typeface="+mj-lt"/>
              </a:rPr>
              <a:t>- Poorly managed bodies during pandemics or disasters pose health risks.</a:t>
            </a:r>
          </a:p>
          <a:p>
            <a:pPr marL="0" indent="0">
              <a:buNone/>
            </a:pPr>
            <a:r>
              <a:rPr lang="en-US" sz="2400" dirty="0">
                <a:latin typeface="+mj-lt"/>
              </a:rPr>
              <a:t>- Overburdened cemeteries can lead to unhygienic conditions.</a:t>
            </a:r>
          </a:p>
          <a:p>
            <a:pPr marL="0" indent="0">
              <a:buNone/>
            </a:pPr>
            <a:r>
              <a:rPr lang="en-US" sz="2800" u="sng" dirty="0">
                <a:solidFill>
                  <a:schemeClr val="accent1"/>
                </a:solidFill>
                <a:latin typeface="+mj-lt"/>
              </a:rPr>
              <a:t>1f. </a:t>
            </a:r>
            <a:r>
              <a:rPr lang="en-US" sz="2800" b="1" u="sng" dirty="0">
                <a:solidFill>
                  <a:schemeClr val="accent1"/>
                </a:solidFill>
                <a:latin typeface="+mj-lt"/>
              </a:rPr>
              <a:t>Lack of Awareness and Policy Support</a:t>
            </a:r>
          </a:p>
          <a:p>
            <a:pPr marL="0" indent="0">
              <a:buNone/>
            </a:pPr>
            <a:r>
              <a:rPr lang="en-US" sz="2400" dirty="0">
                <a:latin typeface="+mj-lt"/>
              </a:rPr>
              <a:t>- Little education on sustainable death care options.</a:t>
            </a:r>
          </a:p>
          <a:p>
            <a:pPr marL="0" indent="0">
              <a:buNone/>
            </a:pPr>
            <a:r>
              <a:rPr lang="en-US" sz="2400" dirty="0">
                <a:latin typeface="+mj-lt"/>
              </a:rPr>
              <a:t>- Few government-led initiatives to modernize or regulate the sector.</a:t>
            </a:r>
          </a:p>
        </p:txBody>
      </p:sp>
    </p:spTree>
    <p:extLst>
      <p:ext uri="{BB962C8B-B14F-4D97-AF65-F5344CB8AC3E}">
        <p14:creationId xmlns:p14="http://schemas.microsoft.com/office/powerpoint/2010/main" val="230536904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4672" y="299545"/>
            <a:ext cx="9682655" cy="1217722"/>
          </a:xfrm>
        </p:spPr>
        <p:txBody>
          <a:bodyPr>
            <a:noAutofit/>
          </a:bodyPr>
          <a:lstStyle/>
          <a:p>
            <a:pPr algn="ctr"/>
            <a:r>
              <a:rPr lang="en-US" sz="4000" u="sng" dirty="0"/>
              <a:t>2</a:t>
            </a:r>
            <a:r>
              <a:rPr lang="en-US" sz="4000" b="1" u="sng" dirty="0"/>
              <a:t>. </a:t>
            </a:r>
            <a:r>
              <a:rPr lang="en-US" sz="4000" b="1" u="sng" dirty="0">
                <a:effectLst>
                  <a:outerShdw blurRad="38100" dist="38100" dir="2700000" algn="tl">
                    <a:srgbClr val="000000">
                      <a:alpha val="43137"/>
                    </a:srgbClr>
                  </a:outerShdw>
                </a:effectLst>
              </a:rPr>
              <a:t>Current Cremation Practices in the Region</a:t>
            </a:r>
          </a:p>
        </p:txBody>
      </p:sp>
      <p:sp>
        <p:nvSpPr>
          <p:cNvPr id="3" name="Content Placeholder 2"/>
          <p:cNvSpPr>
            <a:spLocks noGrp="1"/>
          </p:cNvSpPr>
          <p:nvPr>
            <p:ph idx="1"/>
          </p:nvPr>
        </p:nvSpPr>
        <p:spPr>
          <a:xfrm>
            <a:off x="838200" y="1403131"/>
            <a:ext cx="10515600" cy="4773832"/>
          </a:xfrm>
        </p:spPr>
        <p:txBody>
          <a:bodyPr>
            <a:noAutofit/>
          </a:bodyPr>
          <a:lstStyle/>
          <a:p>
            <a:pPr marL="0" indent="0">
              <a:buNone/>
            </a:pPr>
            <a:r>
              <a:rPr lang="en-US" sz="2000" dirty="0">
                <a:latin typeface="+mj-lt"/>
              </a:rPr>
              <a:t> </a:t>
            </a:r>
            <a:r>
              <a:rPr lang="en-US" sz="2000" b="1" dirty="0">
                <a:solidFill>
                  <a:schemeClr val="accent1"/>
                </a:solidFill>
                <a:latin typeface="+mj-lt"/>
              </a:rPr>
              <a:t>Zimbabwe:</a:t>
            </a:r>
          </a:p>
          <a:p>
            <a:r>
              <a:rPr lang="en-US" sz="2000" dirty="0">
                <a:latin typeface="+mj-lt"/>
              </a:rPr>
              <a:t>Cremation in Zimbabwe remains low, with cultural and religious beliefs favoring traditional burials. In Bulawayo, for example, only 124 out of 4,791 deaths were cremated in 2015 — about 2.6%. In November 2022, just six cremations were recorded, showing minimal change over the years. Zimbabwe currently has only two crematoria, in Harare and Bulawayo. Despite growing pressure on burial space, especially in urban areas, uptake of cremation remains limited due to resistance from communities who view it as contradictory to tradition.</a:t>
            </a:r>
          </a:p>
          <a:p>
            <a:r>
              <a:rPr lang="en-US" sz="2000" b="1" dirty="0">
                <a:solidFill>
                  <a:schemeClr val="accent1"/>
                </a:solidFill>
              </a:rPr>
              <a:t>Ghana</a:t>
            </a:r>
          </a:p>
          <a:p>
            <a:r>
              <a:rPr lang="en-US" sz="2000" dirty="0">
                <a:solidFill>
                  <a:schemeClr val="tx1"/>
                </a:solidFill>
              </a:rPr>
              <a:t>There is a crematorium in Accra, the capital city, but the cremation rate is low. Pentecostal Christians, which constitute the largest religious group in the country, are officially against cremation.</a:t>
            </a:r>
          </a:p>
          <a:p>
            <a:pPr marL="0" indent="0">
              <a:buNone/>
            </a:pPr>
            <a:endParaRPr lang="en-US" sz="2000" dirty="0">
              <a:latin typeface="+mj-lt"/>
            </a:endParaRPr>
          </a:p>
        </p:txBody>
      </p:sp>
    </p:spTree>
    <p:extLst>
      <p:ext uri="{BB962C8B-B14F-4D97-AF65-F5344CB8AC3E}">
        <p14:creationId xmlns:p14="http://schemas.microsoft.com/office/powerpoint/2010/main" val="125819543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740" y="504496"/>
            <a:ext cx="10685059" cy="6353504"/>
          </a:xfrm>
        </p:spPr>
        <p:txBody>
          <a:bodyPr>
            <a:noAutofit/>
          </a:bodyPr>
          <a:lstStyle/>
          <a:p>
            <a:pPr algn="ctr"/>
            <a:r>
              <a:rPr lang="en-US" sz="4000" b="1" dirty="0">
                <a:solidFill>
                  <a:schemeClr val="accent1"/>
                </a:solidFill>
                <a:latin typeface="+mj-lt"/>
              </a:rPr>
              <a:t>South Africa:</a:t>
            </a:r>
          </a:p>
          <a:p>
            <a:pPr marL="0" indent="0">
              <a:buNone/>
            </a:pPr>
            <a:r>
              <a:rPr lang="en-US" sz="2400" dirty="0">
                <a:latin typeface="+mj-lt"/>
              </a:rPr>
              <a:t>There are 33 crematoria, but cremation remains uncommon outside urban and multicultural contexts. </a:t>
            </a:r>
          </a:p>
          <a:p>
            <a:pPr marL="0" indent="0">
              <a:buNone/>
            </a:pPr>
            <a:r>
              <a:rPr lang="en-US" sz="2400" dirty="0">
                <a:latin typeface="+mj-lt"/>
              </a:rPr>
              <a:t>In the Western Cape, cremation rates are higher compared to other provinces, reaching 12% of burials. This increase in cremation in the Western Cape is linked to factors such as the influence of Western cultures and the availability of cremation services.</a:t>
            </a:r>
          </a:p>
          <a:p>
            <a:pPr marL="0" indent="0" algn="ctr">
              <a:buNone/>
            </a:pPr>
            <a:r>
              <a:rPr lang="en-US" sz="4000" dirty="0">
                <a:solidFill>
                  <a:schemeClr val="accent1"/>
                </a:solidFill>
                <a:latin typeface="+mj-lt"/>
              </a:rPr>
              <a:t>• </a:t>
            </a:r>
            <a:r>
              <a:rPr lang="en-US" sz="4000" b="1" dirty="0">
                <a:solidFill>
                  <a:schemeClr val="accent1"/>
                </a:solidFill>
                <a:latin typeface="+mj-lt"/>
              </a:rPr>
              <a:t>Other Countries:</a:t>
            </a:r>
          </a:p>
          <a:p>
            <a:pPr marL="0" indent="0">
              <a:buNone/>
            </a:pPr>
            <a:r>
              <a:rPr lang="en-US" sz="2400" dirty="0"/>
              <a:t>Cremation uptake in African countries varies, but it is generally less common than burial due to cultural and religious beliefs. While some countries have crematoria and a small percentage of people opt for cremation, many Africans, particularly those adhering to traditional beliefs, consider cremation a taboo and prefer burial to ensure proper respect for the deceased and facilitate their transition to the afterlife. </a:t>
            </a:r>
            <a:endParaRPr lang="en-US" sz="2400" dirty="0">
              <a:latin typeface="+mj-lt"/>
            </a:endParaRPr>
          </a:p>
        </p:txBody>
      </p:sp>
    </p:spTree>
    <p:extLst>
      <p:ext uri="{BB962C8B-B14F-4D97-AF65-F5344CB8AC3E}">
        <p14:creationId xmlns:p14="http://schemas.microsoft.com/office/powerpoint/2010/main" val="153906629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3772" y="-95534"/>
            <a:ext cx="9437775" cy="1023582"/>
          </a:xfrm>
        </p:spPr>
        <p:txBody>
          <a:bodyPr/>
          <a:lstStyle/>
          <a:p>
            <a:r>
              <a:rPr lang="en-US" dirty="0"/>
              <a:t>AFRICAN CREMATION RATES</a:t>
            </a:r>
          </a:p>
        </p:txBody>
      </p:sp>
      <p:sp>
        <p:nvSpPr>
          <p:cNvPr id="3" name="Subtitle 2"/>
          <p:cNvSpPr>
            <a:spLocks noGrp="1"/>
          </p:cNvSpPr>
          <p:nvPr>
            <p:ph type="subTitle" idx="1"/>
          </p:nvPr>
        </p:nvSpPr>
        <p:spPr>
          <a:xfrm>
            <a:off x="1507067" y="928049"/>
            <a:ext cx="7766936" cy="6837528"/>
          </a:xfrm>
        </p:spPr>
        <p:txBody>
          <a:bodyPr/>
          <a:lstStyle/>
          <a:p>
            <a:r>
              <a:rPr lang="en-US" dirty="0"/>
              <a:t>AFRICA</a:t>
            </a:r>
          </a:p>
        </p:txBody>
      </p:sp>
      <p:graphicFrame>
        <p:nvGraphicFramePr>
          <p:cNvPr id="5" name="Table 4"/>
          <p:cNvGraphicFramePr>
            <a:graphicFrameLocks noGrp="1"/>
          </p:cNvGraphicFramePr>
          <p:nvPr>
            <p:extLst>
              <p:ext uri="{D42A27DB-BD31-4B8C-83A1-F6EECF244321}">
                <p14:modId xmlns:p14="http://schemas.microsoft.com/office/powerpoint/2010/main" val="1181810081"/>
              </p:ext>
            </p:extLst>
          </p:nvPr>
        </p:nvGraphicFramePr>
        <p:xfrm>
          <a:off x="1719619" y="1532362"/>
          <a:ext cx="6861400" cy="4417688"/>
        </p:xfrm>
        <a:graphic>
          <a:graphicData uri="http://schemas.openxmlformats.org/drawingml/2006/table">
            <a:tbl>
              <a:tblPr/>
              <a:tblGrid>
                <a:gridCol w="1255593">
                  <a:extLst>
                    <a:ext uri="{9D8B030D-6E8A-4147-A177-3AD203B41FA5}">
                      <a16:colId xmlns:a16="http://schemas.microsoft.com/office/drawing/2014/main" val="20000"/>
                    </a:ext>
                  </a:extLst>
                </a:gridCol>
                <a:gridCol w="1354288">
                  <a:extLst>
                    <a:ext uri="{9D8B030D-6E8A-4147-A177-3AD203B41FA5}">
                      <a16:colId xmlns:a16="http://schemas.microsoft.com/office/drawing/2014/main" val="20001"/>
                    </a:ext>
                  </a:extLst>
                </a:gridCol>
                <a:gridCol w="436800">
                  <a:extLst>
                    <a:ext uri="{9D8B030D-6E8A-4147-A177-3AD203B41FA5}">
                      <a16:colId xmlns:a16="http://schemas.microsoft.com/office/drawing/2014/main" val="20002"/>
                    </a:ext>
                  </a:extLst>
                </a:gridCol>
                <a:gridCol w="960959">
                  <a:extLst>
                    <a:ext uri="{9D8B030D-6E8A-4147-A177-3AD203B41FA5}">
                      <a16:colId xmlns:a16="http://schemas.microsoft.com/office/drawing/2014/main" val="20003"/>
                    </a:ext>
                  </a:extLst>
                </a:gridCol>
                <a:gridCol w="669760">
                  <a:extLst>
                    <a:ext uri="{9D8B030D-6E8A-4147-A177-3AD203B41FA5}">
                      <a16:colId xmlns:a16="http://schemas.microsoft.com/office/drawing/2014/main" val="20004"/>
                    </a:ext>
                  </a:extLst>
                </a:gridCol>
                <a:gridCol w="669760">
                  <a:extLst>
                    <a:ext uri="{9D8B030D-6E8A-4147-A177-3AD203B41FA5}">
                      <a16:colId xmlns:a16="http://schemas.microsoft.com/office/drawing/2014/main" val="20005"/>
                    </a:ext>
                  </a:extLst>
                </a:gridCol>
                <a:gridCol w="1514240">
                  <a:extLst>
                    <a:ext uri="{9D8B030D-6E8A-4147-A177-3AD203B41FA5}">
                      <a16:colId xmlns:a16="http://schemas.microsoft.com/office/drawing/2014/main" val="20006"/>
                    </a:ext>
                  </a:extLst>
                </a:gridCol>
              </a:tblGrid>
              <a:tr h="201660">
                <a:tc gridSpan="2">
                  <a:txBody>
                    <a:bodyPr/>
                    <a:lstStyle/>
                    <a:p>
                      <a:pPr algn="l" fontAlgn="b"/>
                      <a:r>
                        <a:rPr lang="en-US" sz="1600" b="1" i="0" u="none" strike="noStrike">
                          <a:solidFill>
                            <a:srgbClr val="000000"/>
                          </a:solidFill>
                          <a:effectLst/>
                          <a:latin typeface="Calibri" panose="020F0502020204030204" pitchFamily="34" charset="0"/>
                        </a:rPr>
                        <a:t>CREMATION STATISTICS</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01660">
                <a:tc>
                  <a:txBody>
                    <a:bodyPr/>
                    <a:lstStyle/>
                    <a:p>
                      <a:pPr algn="l"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1"/>
                  </a:ext>
                </a:extLst>
              </a:tr>
              <a:tr h="211742">
                <a:tc>
                  <a:txBody>
                    <a:bodyPr/>
                    <a:lstStyle/>
                    <a:p>
                      <a:pPr algn="l"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600" b="1"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2"/>
                  </a:ext>
                </a:extLst>
              </a:tr>
              <a:tr h="516248">
                <a:tc>
                  <a:txBody>
                    <a:bodyPr/>
                    <a:lstStyle/>
                    <a:p>
                      <a:pPr algn="l" fontAlgn="b"/>
                      <a:r>
                        <a:rPr lang="en-US" sz="1600" b="1" i="0" u="none" strike="noStrike">
                          <a:solidFill>
                            <a:srgbClr val="000000"/>
                          </a:solidFill>
                          <a:effectLst/>
                          <a:latin typeface="Calibri" panose="020F0502020204030204" pitchFamily="34" charset="0"/>
                        </a:rPr>
                        <a:t>Country</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600" b="1" i="0" u="none" strike="noStrike">
                          <a:solidFill>
                            <a:srgbClr val="000000"/>
                          </a:solidFill>
                          <a:effectLst/>
                          <a:latin typeface="Calibri" panose="020F0502020204030204" pitchFamily="34" charset="0"/>
                        </a:rPr>
                        <a:t>Cremation Rate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01660">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201660">
                <a:tc>
                  <a:txBody>
                    <a:bodyPr/>
                    <a:lstStyle/>
                    <a:p>
                      <a:pPr algn="l" fontAlgn="b"/>
                      <a:r>
                        <a:rPr lang="en-US" sz="1600" b="0" i="0" u="none" strike="noStrike">
                          <a:solidFill>
                            <a:srgbClr val="000000"/>
                          </a:solidFill>
                          <a:effectLst/>
                          <a:latin typeface="Calibri" panose="020F0502020204030204" pitchFamily="34" charset="0"/>
                        </a:rPr>
                        <a:t>South Africa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201660">
                <a:tc>
                  <a:txBody>
                    <a:bodyPr/>
                    <a:lstStyle/>
                    <a:p>
                      <a:pPr algn="l" fontAlgn="b"/>
                      <a:r>
                        <a:rPr lang="en-US" sz="1600" b="0" i="0" u="none" strike="noStrike">
                          <a:solidFill>
                            <a:srgbClr val="000000"/>
                          </a:solidFill>
                          <a:effectLst/>
                          <a:latin typeface="Calibri" panose="020F0502020204030204" pitchFamily="34" charset="0"/>
                        </a:rPr>
                        <a:t>Ghana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201660">
                <a:tc>
                  <a:txBody>
                    <a:bodyPr/>
                    <a:lstStyle/>
                    <a:p>
                      <a:pPr algn="l" fontAlgn="b"/>
                      <a:r>
                        <a:rPr lang="en-US" sz="1600" b="0" i="0" u="none" strike="noStrike">
                          <a:solidFill>
                            <a:srgbClr val="000000"/>
                          </a:solidFill>
                          <a:effectLst/>
                          <a:latin typeface="Calibri" panose="020F0502020204030204" pitchFamily="34" charset="0"/>
                        </a:rPr>
                        <a:t>Zimbabwe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201660">
                <a:tc>
                  <a:txBody>
                    <a:bodyPr/>
                    <a:lstStyle/>
                    <a:p>
                      <a:pPr algn="l" fontAlgn="b"/>
                      <a:r>
                        <a:rPr lang="en-US" sz="1600" b="0" i="0" u="none" strike="noStrike">
                          <a:solidFill>
                            <a:srgbClr val="000000"/>
                          </a:solidFill>
                          <a:effectLst/>
                          <a:latin typeface="Calibri" panose="020F0502020204030204" pitchFamily="34" charset="0"/>
                        </a:rPr>
                        <a:t>Kenya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201660">
                <a:tc>
                  <a:txBody>
                    <a:bodyPr/>
                    <a:lstStyle/>
                    <a:p>
                      <a:pPr algn="l" fontAlgn="b"/>
                      <a:r>
                        <a:rPr lang="en-US" sz="1600" b="0" i="0" u="none" strike="noStrike">
                          <a:solidFill>
                            <a:srgbClr val="000000"/>
                          </a:solidFill>
                          <a:effectLst/>
                          <a:latin typeface="Calibri" panose="020F0502020204030204" pitchFamily="34" charset="0"/>
                        </a:rPr>
                        <a:t>Nigeria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201660">
                <a:tc>
                  <a:txBody>
                    <a:bodyPr/>
                    <a:lstStyle/>
                    <a:p>
                      <a:pPr algn="l"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01660">
                <a:tc>
                  <a:txBody>
                    <a:bodyPr/>
                    <a:lstStyle/>
                    <a:p>
                      <a:pPr algn="l"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201660">
                <a:tc>
                  <a:txBody>
                    <a:bodyPr/>
                    <a:lstStyle/>
                    <a:p>
                      <a:pPr algn="l"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2"/>
                  </a:ext>
                </a:extLst>
              </a:tr>
              <a:tr h="201660">
                <a:tc>
                  <a:txBody>
                    <a:bodyPr/>
                    <a:lstStyle/>
                    <a:p>
                      <a:pPr algn="l"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3"/>
                  </a:ext>
                </a:extLst>
              </a:tr>
              <a:tr h="201660">
                <a:tc>
                  <a:txBody>
                    <a:bodyPr/>
                    <a:lstStyle/>
                    <a:p>
                      <a:pPr algn="l"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4"/>
                  </a:ext>
                </a:extLst>
              </a:tr>
              <a:tr h="211742">
                <a:tc>
                  <a:txBody>
                    <a:bodyPr/>
                    <a:lstStyle/>
                    <a:p>
                      <a:pPr algn="l"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01660">
                <a:tc>
                  <a:txBody>
                    <a:bodyPr/>
                    <a:lstStyle/>
                    <a:p>
                      <a:pPr algn="l" fontAlgn="b"/>
                      <a:r>
                        <a:rPr lang="en-US" sz="1600" b="0" i="0" u="none" strike="noStrike">
                          <a:solidFill>
                            <a:srgbClr val="000000"/>
                          </a:solidFill>
                          <a:effectLst/>
                          <a:latin typeface="Calibri" panose="020F0502020204030204" pitchFamily="34" charset="0"/>
                        </a:rPr>
                        <a:t> </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6"/>
                  </a:ext>
                </a:extLst>
              </a:tr>
            </a:tbl>
          </a:graphicData>
        </a:graphic>
      </p:graphicFrame>
      <p:graphicFrame>
        <p:nvGraphicFramePr>
          <p:cNvPr id="7" name="Chart 6">
            <a:extLst>
              <a:ext uri="{FF2B5EF4-FFF2-40B4-BE49-F238E27FC236}">
                <a16:creationId xmlns:a16="http://schemas.microsoft.com/office/drawing/2014/main" id="{00000000-0008-0000-0D00-000009000000}"/>
              </a:ext>
            </a:extLst>
          </p:cNvPr>
          <p:cNvGraphicFramePr/>
          <p:nvPr>
            <p:extLst>
              <p:ext uri="{D42A27DB-BD31-4B8C-83A1-F6EECF244321}">
                <p14:modId xmlns:p14="http://schemas.microsoft.com/office/powerpoint/2010/main" val="2335456129"/>
              </p:ext>
            </p:extLst>
          </p:nvPr>
        </p:nvGraphicFramePr>
        <p:xfrm>
          <a:off x="4817660" y="2060812"/>
          <a:ext cx="3261816" cy="33634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79525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b="1" u="sng" dirty="0"/>
          </a:p>
        </p:txBody>
      </p:sp>
      <p:sp>
        <p:nvSpPr>
          <p:cNvPr id="3" name="Content Placeholder 2"/>
          <p:cNvSpPr>
            <a:spLocks noGrp="1"/>
          </p:cNvSpPr>
          <p:nvPr>
            <p:ph idx="1"/>
          </p:nvPr>
        </p:nvSpPr>
        <p:spPr>
          <a:xfrm>
            <a:off x="677333" y="1498438"/>
            <a:ext cx="9475659" cy="4855065"/>
          </a:xfrm>
        </p:spPr>
        <p:txBody>
          <a:bodyPr>
            <a:noAutofit/>
          </a:bodyPr>
          <a:lstStyle/>
          <a:p>
            <a:r>
              <a:rPr lang="en-US" sz="2000" b="1" dirty="0">
                <a:solidFill>
                  <a:schemeClr val="accent1"/>
                </a:solidFill>
                <a:latin typeface="+mj-lt"/>
              </a:rPr>
              <a:t>Cultural resistance is a significant barrier to adopting cremation: </a:t>
            </a:r>
          </a:p>
          <a:p>
            <a:pPr>
              <a:buFont typeface="Wingdings" panose="05000000000000000000" pitchFamily="2" charset="2"/>
              <a:buChar char="ü"/>
            </a:pPr>
            <a:r>
              <a:rPr lang="en-US" sz="2000" dirty="0">
                <a:latin typeface="+mj-lt"/>
              </a:rPr>
              <a:t>Among the Shona and similar ethnic groups, traditional funerals include rituals that necessitate burial in ancestral lands. </a:t>
            </a:r>
          </a:p>
          <a:p>
            <a:pPr>
              <a:buFont typeface="Wingdings" panose="05000000000000000000" pitchFamily="2" charset="2"/>
              <a:buChar char="ü"/>
            </a:pPr>
            <a:r>
              <a:rPr lang="en-US" sz="2000" dirty="0">
                <a:latin typeface="+mj-lt"/>
              </a:rPr>
              <a:t>Cremation is often perceived as a Western practice incompatible with local values.</a:t>
            </a:r>
          </a:p>
          <a:p>
            <a:pPr>
              <a:buFont typeface="Wingdings" panose="05000000000000000000" pitchFamily="2" charset="2"/>
              <a:buChar char="ü"/>
            </a:pPr>
            <a:r>
              <a:rPr lang="en-US" sz="2000" dirty="0">
                <a:latin typeface="+mj-lt"/>
              </a:rPr>
              <a:t> However, perspectives are evolving among diaspora communities and younger urban populations who are beginning to view cremation for its practical benefits.</a:t>
            </a:r>
          </a:p>
          <a:p>
            <a:pPr>
              <a:buFont typeface="Wingdings" panose="05000000000000000000" pitchFamily="2" charset="2"/>
              <a:buChar char="ü"/>
            </a:pPr>
            <a:r>
              <a:rPr lang="en-US" sz="2000" dirty="0">
                <a:latin typeface="+mj-lt"/>
              </a:rPr>
              <a:t>Africans living in the diaspora are increasingly embracing cremation as a practical alternative to repatriating remains to their home countries. The cost of transporting a body internationally including embalming, documentation, and airfare can be extremely high, often ranging from 5,000 to15,000 or more. In contrast, cremation is significantly cheaper and less logistically complex.</a:t>
            </a:r>
          </a:p>
        </p:txBody>
      </p:sp>
    </p:spTree>
    <p:extLst>
      <p:ext uri="{BB962C8B-B14F-4D97-AF65-F5344CB8AC3E}">
        <p14:creationId xmlns:p14="http://schemas.microsoft.com/office/powerpoint/2010/main" val="297547721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b="1" dirty="0">
                <a:latin typeface="Lucida Console" panose="020B0609040504020204" pitchFamily="49" charset="0"/>
              </a:rPr>
              <a:t>4. Economic and Environmental Benefits of Cremation</a:t>
            </a:r>
            <a:endParaRPr lang="en-US" dirty="0">
              <a:latin typeface="Lucida Console" panose="020B0609040504020204" pitchFamily="49" charset="0"/>
            </a:endParaRPr>
          </a:p>
        </p:txBody>
      </p:sp>
      <p:sp>
        <p:nvSpPr>
          <p:cNvPr id="3" name="Content Placeholder 2"/>
          <p:cNvSpPr>
            <a:spLocks noGrp="1"/>
          </p:cNvSpPr>
          <p:nvPr>
            <p:ph idx="1"/>
          </p:nvPr>
        </p:nvSpPr>
        <p:spPr>
          <a:xfrm>
            <a:off x="917028" y="2049517"/>
            <a:ext cx="10528738" cy="4240924"/>
          </a:xfrm>
        </p:spPr>
        <p:txBody>
          <a:bodyPr>
            <a:normAutofit/>
          </a:bodyPr>
          <a:lstStyle/>
          <a:p>
            <a:r>
              <a:rPr lang="en-US" sz="2000" b="1" u="sng" dirty="0">
                <a:solidFill>
                  <a:schemeClr val="accent1"/>
                </a:solidFill>
                <a:latin typeface="+mj-lt"/>
              </a:rPr>
              <a:t>Cost-Efficiency</a:t>
            </a:r>
            <a:r>
              <a:rPr lang="en-US" sz="2000" b="1" dirty="0">
                <a:solidFill>
                  <a:schemeClr val="accent1"/>
                </a:solidFill>
                <a:latin typeface="+mj-lt"/>
              </a:rPr>
              <a:t>:</a:t>
            </a:r>
          </a:p>
          <a:p>
            <a:pPr>
              <a:buFont typeface="Wingdings" panose="05000000000000000000" pitchFamily="2" charset="2"/>
              <a:buChar char="ü"/>
            </a:pPr>
            <a:r>
              <a:rPr lang="en-US" sz="2000" dirty="0">
                <a:latin typeface="+mj-lt"/>
              </a:rPr>
              <a:t>Traditional funerals can be prohibitively expensive due to land costs and Elaborate ceremonies. Cremation can significantly reduce these costs.</a:t>
            </a:r>
          </a:p>
          <a:p>
            <a:pPr>
              <a:buFont typeface="Wingdings" panose="05000000000000000000" pitchFamily="2" charset="2"/>
              <a:buChar char="ü"/>
            </a:pPr>
            <a:r>
              <a:rPr lang="en-US" sz="2000" dirty="0">
                <a:latin typeface="+mj-lt"/>
              </a:rPr>
              <a:t>Council single grave ranges from $120-300 while private $400-1500 while premium family package for a family of 10cost from $8k</a:t>
            </a:r>
          </a:p>
          <a:p>
            <a:pPr marL="0" indent="0">
              <a:buNone/>
            </a:pPr>
            <a:endParaRPr lang="en-US" sz="2000" dirty="0">
              <a:latin typeface="+mj-lt"/>
            </a:endParaRPr>
          </a:p>
          <a:p>
            <a:r>
              <a:rPr lang="en-US" sz="2000" dirty="0">
                <a:solidFill>
                  <a:schemeClr val="accent1"/>
                </a:solidFill>
                <a:latin typeface="+mj-lt"/>
              </a:rPr>
              <a:t>Land Use and Space</a:t>
            </a:r>
            <a:r>
              <a:rPr lang="en-US" sz="2000" b="1" dirty="0">
                <a:solidFill>
                  <a:schemeClr val="accent1"/>
                </a:solidFill>
                <a:latin typeface="+mj-lt"/>
              </a:rPr>
              <a:t>:</a:t>
            </a:r>
          </a:p>
          <a:p>
            <a:pPr>
              <a:buFont typeface="Wingdings" panose="05000000000000000000" pitchFamily="2" charset="2"/>
              <a:buChar char="ü"/>
            </a:pPr>
            <a:r>
              <a:rPr lang="en-US" sz="2000" dirty="0">
                <a:latin typeface="+mj-lt"/>
              </a:rPr>
              <a:t>Cremation alleviates the urgent need for burial space, particularly in densely populated urban areas</a:t>
            </a:r>
          </a:p>
        </p:txBody>
      </p:sp>
    </p:spTree>
    <p:extLst>
      <p:ext uri="{BB962C8B-B14F-4D97-AF65-F5344CB8AC3E}">
        <p14:creationId xmlns:p14="http://schemas.microsoft.com/office/powerpoint/2010/main" val="124989524"/>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1479</TotalTime>
  <Words>1436</Words>
  <Application>Microsoft Office PowerPoint</Application>
  <PresentationFormat>Widescreen</PresentationFormat>
  <Paragraphs>128</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Lucida Console</vt:lpstr>
      <vt:lpstr>Trebuchet MS</vt:lpstr>
      <vt:lpstr>Wingdings</vt:lpstr>
      <vt:lpstr>Wingdings 3</vt:lpstr>
      <vt:lpstr>Facet</vt:lpstr>
      <vt:lpstr>Introduction</vt:lpstr>
      <vt:lpstr>Limitations and gaps in Death Care Service Across Southern Africa</vt:lpstr>
      <vt:lpstr>1b.Burial Space Shortages: </vt:lpstr>
      <vt:lpstr>1d.Limited Infrastructure</vt:lpstr>
      <vt:lpstr>2. Current Cremation Practices in the Region</vt:lpstr>
      <vt:lpstr>PowerPoint Presentation</vt:lpstr>
      <vt:lpstr>AFRICAN CREMATION RATES</vt:lpstr>
      <vt:lpstr>PowerPoint Presentation</vt:lpstr>
      <vt:lpstr>4. Economic and Environmental Benefits of Cremation</vt:lpstr>
      <vt:lpstr>5. The Role of the United Nations and Global Sustainability Goals</vt:lpstr>
      <vt:lpstr>6. Conclusion</vt:lpstr>
      <vt:lpstr>7. Recommendations</vt:lpstr>
      <vt:lpstr>PowerPoint Presentation</vt:lpstr>
      <vt:lpstr>. Future Directions </vt:lpstr>
      <vt:lpstr>Closing Remarks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Dell</dc:creator>
  <cp:lastModifiedBy>Balmain</cp:lastModifiedBy>
  <cp:revision>50</cp:revision>
  <dcterms:created xsi:type="dcterms:W3CDTF">2025-07-19T18:17:49Z</dcterms:created>
  <dcterms:modified xsi:type="dcterms:W3CDTF">2025-08-17T13:48:53Z</dcterms:modified>
</cp:coreProperties>
</file>