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48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46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EE4BD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81A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528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un.org/2030agend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4498896" y="1011345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Flames of Innovation</a:t>
            </a:r>
            <a:endParaRPr lang="en-US" sz="5400" dirty="0"/>
          </a:p>
        </p:txBody>
      </p:sp>
      <p:sp>
        <p:nvSpPr>
          <p:cNvPr id="5" name="Text 2"/>
          <p:cNvSpPr/>
          <p:nvPr/>
        </p:nvSpPr>
        <p:spPr>
          <a:xfrm>
            <a:off x="662626" y="2375892"/>
            <a:ext cx="12954952" cy="11265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Entrepreneurial Models for Sustainable Transformation in Urban Crematorium Infrastructure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7315141" y="5082337"/>
            <a:ext cx="6727429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endParaRPr lang="en-US" sz="2350" dirty="0">
              <a:solidFill>
                <a:srgbClr val="CCCCCC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750"/>
              </a:lnSpc>
              <a:buNone/>
            </a:pPr>
            <a:endParaRPr lang="en-US" sz="2350" dirty="0">
              <a:solidFill>
                <a:srgbClr val="CCCCCC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750"/>
              </a:lnSpc>
              <a:buNone/>
            </a:pPr>
            <a:endParaRPr lang="en-US" sz="2350" dirty="0">
              <a:solidFill>
                <a:srgbClr val="CCCCCC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750"/>
              </a:lnSpc>
              <a:buNone/>
            </a:pPr>
            <a:r>
              <a:rPr lang="en-US" sz="2800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Chantel Carelse-Williams –Masters Student- CPUT</a:t>
            </a:r>
          </a:p>
          <a:p>
            <a:pPr marL="0" indent="0" algn="ctr">
              <a:lnSpc>
                <a:spcPts val="3750"/>
              </a:lnSpc>
              <a:buNone/>
            </a:pPr>
            <a:r>
              <a:rPr lang="en-US" sz="2800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Mrs. Linda Paul- Supervisor CPUT</a:t>
            </a:r>
          </a:p>
          <a:p>
            <a:pPr marL="0" indent="0" algn="ctr">
              <a:lnSpc>
                <a:spcPts val="3750"/>
              </a:lnSpc>
              <a:buNone/>
            </a:pPr>
            <a:endParaRPr lang="en-US" sz="2350" dirty="0">
              <a:solidFill>
                <a:srgbClr val="CCCCCC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750"/>
              </a:lnSpc>
              <a:buNone/>
            </a:pPr>
            <a:endParaRPr lang="en-US" sz="2350" dirty="0">
              <a:solidFill>
                <a:srgbClr val="CCCCCC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925673" y="3923675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800" b="1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25-27 August | SACA National Conference</a:t>
            </a:r>
            <a:endParaRPr lang="en-US" sz="2800" b="1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7593C57-D755-4E77-AA05-F0E0A0935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4597" y="0"/>
            <a:ext cx="3005685" cy="1620077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69025"/>
            <a:ext cx="123811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Innovation at the Core: Entrepreneurial Models</a:t>
            </a:r>
            <a:endParaRPr lang="en-US" sz="4400" b="1" dirty="0"/>
          </a:p>
        </p:txBody>
      </p:sp>
      <p:sp>
        <p:nvSpPr>
          <p:cNvPr id="3" name="Text 1"/>
          <p:cNvSpPr/>
          <p:nvPr/>
        </p:nvSpPr>
        <p:spPr>
          <a:xfrm>
            <a:off x="0" y="189662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New ventures are emerging to address the challenges in the deathcare industry, offering innovative and sustainable solutions.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837724" y="2962989"/>
            <a:ext cx="6387703" cy="239316"/>
          </a:xfrm>
          <a:prstGeom prst="roundRect">
            <a:avLst>
              <a:gd name="adj" fmla="val 15004"/>
            </a:avLst>
          </a:prstGeom>
          <a:solidFill>
            <a:srgbClr val="44475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1077039" y="3441621"/>
            <a:ext cx="336850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Green Cremation Startups</a:t>
            </a:r>
            <a:endParaRPr lang="en-US" sz="2800" b="1" dirty="0"/>
          </a:p>
        </p:txBody>
      </p:sp>
      <p:sp>
        <p:nvSpPr>
          <p:cNvPr id="6" name="Text 4"/>
          <p:cNvSpPr/>
          <p:nvPr/>
        </p:nvSpPr>
        <p:spPr>
          <a:xfrm>
            <a:off x="1077039" y="3937159"/>
            <a:ext cx="590907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Companies pioneering alkaline hydrolysis and electric cremation for a lower environmental impact.</a:t>
            </a:r>
            <a:endParaRPr lang="en-US" sz="2400" dirty="0"/>
          </a:p>
        </p:txBody>
      </p:sp>
      <p:sp>
        <p:nvSpPr>
          <p:cNvPr id="7" name="Shape 5"/>
          <p:cNvSpPr/>
          <p:nvPr/>
        </p:nvSpPr>
        <p:spPr>
          <a:xfrm>
            <a:off x="7404854" y="2604016"/>
            <a:ext cx="6387822" cy="239316"/>
          </a:xfrm>
          <a:prstGeom prst="roundRect">
            <a:avLst>
              <a:gd name="adj" fmla="val 15004"/>
            </a:avLst>
          </a:prstGeom>
          <a:solidFill>
            <a:srgbClr val="44475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8" name="Text 6"/>
          <p:cNvSpPr/>
          <p:nvPr/>
        </p:nvSpPr>
        <p:spPr>
          <a:xfrm>
            <a:off x="7644170" y="3082647"/>
            <a:ext cx="429970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Tech-Driven Memorial Platforms</a:t>
            </a:r>
            <a:endParaRPr lang="en-US" sz="2400" b="1" dirty="0"/>
          </a:p>
        </p:txBody>
      </p:sp>
      <p:sp>
        <p:nvSpPr>
          <p:cNvPr id="9" name="Text 7"/>
          <p:cNvSpPr/>
          <p:nvPr/>
        </p:nvSpPr>
        <p:spPr>
          <a:xfrm>
            <a:off x="7644170" y="3578185"/>
            <a:ext cx="590919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Innovating with digital tributes, virtual ceremonies, and online grief support.</a:t>
            </a:r>
            <a:endParaRPr lang="en-US" sz="2400" dirty="0"/>
          </a:p>
        </p:txBody>
      </p:sp>
      <p:sp>
        <p:nvSpPr>
          <p:cNvPr id="10" name="Shape 8"/>
          <p:cNvSpPr/>
          <p:nvPr/>
        </p:nvSpPr>
        <p:spPr>
          <a:xfrm>
            <a:off x="837724" y="5480923"/>
            <a:ext cx="6387703" cy="239316"/>
          </a:xfrm>
          <a:prstGeom prst="roundRect">
            <a:avLst>
              <a:gd name="adj" fmla="val 15004"/>
            </a:avLst>
          </a:prstGeom>
          <a:solidFill>
            <a:srgbClr val="444752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1077039" y="595955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Social Enterprises</a:t>
            </a:r>
            <a:endParaRPr lang="en-US" sz="2400" b="1" dirty="0"/>
          </a:p>
        </p:txBody>
      </p:sp>
      <p:sp>
        <p:nvSpPr>
          <p:cNvPr id="12" name="Text 10"/>
          <p:cNvSpPr/>
          <p:nvPr/>
        </p:nvSpPr>
        <p:spPr>
          <a:xfrm>
            <a:off x="1077039" y="6455093"/>
            <a:ext cx="590907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Community-owned crematoria focusing on environmental justice and affordability.</a:t>
            </a:r>
            <a:endParaRPr lang="en-US" sz="2400" dirty="0"/>
          </a:p>
        </p:txBody>
      </p:sp>
      <p:sp>
        <p:nvSpPr>
          <p:cNvPr id="13" name="Shape 11"/>
          <p:cNvSpPr/>
          <p:nvPr/>
        </p:nvSpPr>
        <p:spPr>
          <a:xfrm>
            <a:off x="7404854" y="5121950"/>
            <a:ext cx="6387822" cy="239316"/>
          </a:xfrm>
          <a:prstGeom prst="roundRect">
            <a:avLst>
              <a:gd name="adj" fmla="val 15004"/>
            </a:avLst>
          </a:prstGeom>
          <a:solidFill>
            <a:srgbClr val="444752"/>
          </a:solidFill>
          <a:ln/>
        </p:spPr>
        <p:txBody>
          <a:bodyPr/>
          <a:lstStyle/>
          <a:p>
            <a:endParaRPr lang="en-GB" dirty="0"/>
          </a:p>
        </p:txBody>
      </p:sp>
      <p:sp>
        <p:nvSpPr>
          <p:cNvPr id="14" name="Text 12"/>
          <p:cNvSpPr/>
          <p:nvPr/>
        </p:nvSpPr>
        <p:spPr>
          <a:xfrm>
            <a:off x="7644170" y="5600581"/>
            <a:ext cx="359890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Public-Private Partnerships</a:t>
            </a:r>
            <a:endParaRPr lang="en-US" sz="2400" b="1" dirty="0"/>
          </a:p>
        </p:txBody>
      </p:sp>
      <p:sp>
        <p:nvSpPr>
          <p:cNvPr id="15" name="Text 13"/>
          <p:cNvSpPr/>
          <p:nvPr/>
        </p:nvSpPr>
        <p:spPr>
          <a:xfrm>
            <a:off x="7644170" y="6096119"/>
            <a:ext cx="590919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Collaborations with municipalities to renew and modernize infrastructure.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9353" y="975070"/>
            <a:ext cx="9120783" cy="925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54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Global Inspiration: Pioneering Case Studies</a:t>
            </a:r>
            <a:endParaRPr lang="en-US" sz="5400" b="1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6" y="2457688"/>
            <a:ext cx="4317325" cy="232088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478" y="2436852"/>
            <a:ext cx="4317325" cy="232088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686" y="2333158"/>
            <a:ext cx="4317325" cy="232088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76870" y="5294233"/>
            <a:ext cx="2275284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Recompose (USA)</a:t>
            </a:r>
            <a:endParaRPr lang="en-US" sz="2400" b="1" dirty="0"/>
          </a:p>
        </p:txBody>
      </p:sp>
      <p:sp>
        <p:nvSpPr>
          <p:cNvPr id="7" name="Text 2"/>
          <p:cNvSpPr/>
          <p:nvPr/>
        </p:nvSpPr>
        <p:spPr>
          <a:xfrm>
            <a:off x="676870" y="5771912"/>
            <a:ext cx="4111943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leading example of human composting, offering an ecological alternative to burial and cremation.</a:t>
            </a:r>
            <a:endParaRPr lang="en-US" sz="2400" dirty="0"/>
          </a:p>
        </p:txBody>
      </p:sp>
      <p:sp>
        <p:nvSpPr>
          <p:cNvPr id="8" name="Text 3"/>
          <p:cNvSpPr/>
          <p:nvPr/>
        </p:nvSpPr>
        <p:spPr>
          <a:xfrm>
            <a:off x="5409560" y="5270062"/>
            <a:ext cx="2733080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Aquamation Technologies</a:t>
            </a:r>
            <a:endParaRPr lang="en-US" sz="2400" b="1" dirty="0"/>
          </a:p>
        </p:txBody>
      </p:sp>
      <p:sp>
        <p:nvSpPr>
          <p:cNvPr id="9" name="Text 4"/>
          <p:cNvSpPr/>
          <p:nvPr/>
        </p:nvSpPr>
        <p:spPr>
          <a:xfrm>
            <a:off x="5268158" y="5771912"/>
            <a:ext cx="4110514" cy="618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Specializing in water-based cremation (alkaline hydrolysis), a more eco-friendly process.</a:t>
            </a:r>
            <a:endParaRPr lang="en-US" sz="2400" dirty="0"/>
          </a:p>
        </p:txBody>
      </p:sp>
      <p:sp>
        <p:nvSpPr>
          <p:cNvPr id="10" name="Text 5"/>
          <p:cNvSpPr/>
          <p:nvPr/>
        </p:nvSpPr>
        <p:spPr>
          <a:xfrm>
            <a:off x="9858018" y="5294233"/>
            <a:ext cx="3341727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Urban Memorial Forests (Japan)</a:t>
            </a:r>
            <a:endParaRPr lang="en-US" sz="2400" b="1" dirty="0"/>
          </a:p>
        </p:txBody>
      </p:sp>
      <p:sp>
        <p:nvSpPr>
          <p:cNvPr id="11" name="Text 6"/>
          <p:cNvSpPr/>
          <p:nvPr/>
        </p:nvSpPr>
        <p:spPr>
          <a:xfrm>
            <a:off x="10037127" y="5765193"/>
            <a:ext cx="4442444" cy="1832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Innovating with tree-based remembrance, providing green burial options in densely populated cities.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4032" y="647462"/>
            <a:ext cx="5540097" cy="6924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60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FINDINGS</a:t>
            </a:r>
            <a:endParaRPr lang="en-US" sz="6000" b="1" dirty="0"/>
          </a:p>
        </p:txBody>
      </p:sp>
      <p:sp>
        <p:nvSpPr>
          <p:cNvPr id="3" name="Text 1"/>
          <p:cNvSpPr/>
          <p:nvPr/>
        </p:nvSpPr>
        <p:spPr>
          <a:xfrm>
            <a:off x="824032" y="1810822"/>
            <a:ext cx="12982337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b="1" dirty="0">
                <a:solidFill>
                  <a:srgbClr val="5E208E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Transforming Death-care with Purpose</a:t>
            </a:r>
            <a:endParaRPr lang="en-US" sz="2800" b="1" dirty="0"/>
          </a:p>
        </p:txBody>
      </p:sp>
      <p:sp>
        <p:nvSpPr>
          <p:cNvPr id="4" name="Shape 2"/>
          <p:cNvSpPr/>
          <p:nvPr/>
        </p:nvSpPr>
        <p:spPr>
          <a:xfrm>
            <a:off x="824032" y="2805470"/>
            <a:ext cx="6373416" cy="2095262"/>
          </a:xfrm>
          <a:prstGeom prst="roundRect">
            <a:avLst>
              <a:gd name="adj" fmla="val 6983"/>
            </a:avLst>
          </a:prstGeom>
          <a:solidFill>
            <a:srgbClr val="AEE4BD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32" y="2774990"/>
            <a:ext cx="6373416" cy="12192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452330"/>
            <a:ext cx="706279" cy="7062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869412" y="2628900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89898" y="3393996"/>
            <a:ext cx="3418880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Reduced Carbon Footprint</a:t>
            </a:r>
            <a:endParaRPr lang="en-US" sz="2400" b="1" dirty="0"/>
          </a:p>
        </p:txBody>
      </p:sp>
      <p:sp>
        <p:nvSpPr>
          <p:cNvPr id="9" name="Text 5"/>
          <p:cNvSpPr/>
          <p:nvPr/>
        </p:nvSpPr>
        <p:spPr>
          <a:xfrm>
            <a:off x="1089898" y="3881438"/>
            <a:ext cx="5841682" cy="753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Significantly lowering emissions through greener technologies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7432834" y="2805470"/>
            <a:ext cx="6373535" cy="2095262"/>
          </a:xfrm>
          <a:prstGeom prst="roundRect">
            <a:avLst>
              <a:gd name="adj" fmla="val 6983"/>
            </a:avLst>
          </a:prstGeom>
          <a:solidFill>
            <a:srgbClr val="AEE4BD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834" y="2774990"/>
            <a:ext cx="6373535" cy="121920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402" y="2452330"/>
            <a:ext cx="706279" cy="7062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478214" y="2628900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698700" y="3393996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Greater Accessibility</a:t>
            </a:r>
            <a:endParaRPr lang="en-US" sz="2400" b="1" dirty="0"/>
          </a:p>
        </p:txBody>
      </p:sp>
      <p:sp>
        <p:nvSpPr>
          <p:cNvPr id="15" name="Text 9"/>
          <p:cNvSpPr/>
          <p:nvPr/>
        </p:nvSpPr>
        <p:spPr>
          <a:xfrm>
            <a:off x="7197448" y="3881438"/>
            <a:ext cx="5841802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Ensuring dignified end-of-life services for all communities</a:t>
            </a: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16" name="Shape 10"/>
          <p:cNvSpPr/>
          <p:nvPr/>
        </p:nvSpPr>
        <p:spPr>
          <a:xfrm>
            <a:off x="247156" y="5619394"/>
            <a:ext cx="6373416" cy="2095262"/>
          </a:xfrm>
          <a:prstGeom prst="roundRect">
            <a:avLst>
              <a:gd name="adj" fmla="val 6983"/>
            </a:avLst>
          </a:prstGeom>
          <a:solidFill>
            <a:srgbClr val="AEE4BD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32" y="5458778"/>
            <a:ext cx="6373416" cy="121920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5136118"/>
            <a:ext cx="706279" cy="706279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3869412" y="5312688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200" dirty="0"/>
          </a:p>
        </p:txBody>
      </p:sp>
      <p:sp>
        <p:nvSpPr>
          <p:cNvPr id="20" name="Text 12"/>
          <p:cNvSpPr/>
          <p:nvPr/>
        </p:nvSpPr>
        <p:spPr>
          <a:xfrm>
            <a:off x="1089898" y="6077783"/>
            <a:ext cx="312943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Sustainability Alignment</a:t>
            </a:r>
            <a:endParaRPr lang="en-US" sz="2400" b="1" dirty="0"/>
          </a:p>
        </p:txBody>
      </p:sp>
      <p:sp>
        <p:nvSpPr>
          <p:cNvPr id="21" name="Text 13"/>
          <p:cNvSpPr/>
          <p:nvPr/>
        </p:nvSpPr>
        <p:spPr>
          <a:xfrm>
            <a:off x="948571" y="6590169"/>
            <a:ext cx="5841682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Contributing to global sustainability goals </a:t>
            </a:r>
          </a:p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(UN SDGs).</a:t>
            </a:r>
            <a:endParaRPr lang="en-US" sz="2400" dirty="0"/>
          </a:p>
        </p:txBody>
      </p:sp>
      <p:sp>
        <p:nvSpPr>
          <p:cNvPr id="22" name="Shape 14"/>
          <p:cNvSpPr/>
          <p:nvPr/>
        </p:nvSpPr>
        <p:spPr>
          <a:xfrm>
            <a:off x="7432834" y="5489258"/>
            <a:ext cx="6373535" cy="2095262"/>
          </a:xfrm>
          <a:prstGeom prst="roundRect">
            <a:avLst>
              <a:gd name="adj" fmla="val 6983"/>
            </a:avLst>
          </a:prstGeom>
          <a:solidFill>
            <a:srgbClr val="AEE4BD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834" y="5458778"/>
            <a:ext cx="6373535" cy="121920"/>
          </a:xfrm>
          <a:prstGeom prst="rect">
            <a:avLst/>
          </a:prstGeom>
        </p:spPr>
      </p:pic>
      <p:pic>
        <p:nvPicPr>
          <p:cNvPr id="24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402" y="5136118"/>
            <a:ext cx="706279" cy="706279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10478214" y="5312688"/>
            <a:ext cx="282535" cy="353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4</a:t>
            </a:r>
            <a:endParaRPr lang="en-US" sz="2200" dirty="0"/>
          </a:p>
        </p:txBody>
      </p:sp>
      <p:sp>
        <p:nvSpPr>
          <p:cNvPr id="26" name="Text 16"/>
          <p:cNvSpPr/>
          <p:nvPr/>
        </p:nvSpPr>
        <p:spPr>
          <a:xfrm>
            <a:off x="7698700" y="6077783"/>
            <a:ext cx="3067764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Inclusive Remembrance</a:t>
            </a:r>
            <a:endParaRPr lang="en-US" sz="2400" b="1" dirty="0"/>
          </a:p>
        </p:txBody>
      </p:sp>
      <p:sp>
        <p:nvSpPr>
          <p:cNvPr id="27" name="Text 17"/>
          <p:cNvSpPr/>
          <p:nvPr/>
        </p:nvSpPr>
        <p:spPr>
          <a:xfrm>
            <a:off x="7698700" y="6565224"/>
            <a:ext cx="5841802" cy="1254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Fostering a modern, tech-forward, and culturally sensitive approach to memorialization.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6895" y="97643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CHALLENGES</a:t>
            </a:r>
            <a:endParaRPr lang="en-US" sz="4400" b="1" dirty="0"/>
          </a:p>
        </p:txBody>
      </p:sp>
      <p:sp>
        <p:nvSpPr>
          <p:cNvPr id="3" name="Text 1"/>
          <p:cNvSpPr/>
          <p:nvPr/>
        </p:nvSpPr>
        <p:spPr>
          <a:xfrm>
            <a:off x="686895" y="19894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Barriers and Considerations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837724" y="3431619"/>
            <a:ext cx="12954952" cy="1400175"/>
          </a:xfrm>
          <a:prstGeom prst="roundRect">
            <a:avLst>
              <a:gd name="adj" fmla="val 2564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39" y="3795593"/>
            <a:ext cx="299204" cy="23931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615559" y="3730704"/>
            <a:ext cx="1193780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While the path to sustainable cremation is promising, several challenges must be addressed for successful implementation</a:t>
            </a:r>
            <a:r>
              <a:rPr lang="en-US" sz="1850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10372" y="525655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Regulatory limitations and outdated legal frameworks</a:t>
            </a: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410372" y="578310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Cultural and religious sensitivity requiring respectful engagement.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8123808" y="525655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 upfront costs of new infrastructure and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technology</a:t>
            </a: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8123808" y="606433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Building public awareness and trust in new</a:t>
            </a:r>
          </a:p>
          <a:p>
            <a:pPr algn="l">
              <a:lnSpc>
                <a:spcPts val="3000"/>
              </a:lnSpc>
              <a:buSzPct val="100000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methods.</a:t>
            </a:r>
            <a:endParaRPr lang="en-US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82610"/>
            <a:ext cx="1255978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RECOMMENDATIONS: Next Steps in Innovation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06537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 drive meaningful change, a multi-faceted approach involving collaboration and advocacy is essential.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717602"/>
            <a:ext cx="6477476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3914418"/>
            <a:ext cx="382202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Research &amp; Pilot New Models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4409956"/>
            <a:ext cx="599884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Explore and test emerging sustainable technologies.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717602"/>
            <a:ext cx="6477476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54516" y="391441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Engage Stakeholders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554516" y="4409956"/>
            <a:ext cx="599884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Collaborate with community, government, and investors.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5032296"/>
            <a:ext cx="6477476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77039" y="6229112"/>
            <a:ext cx="367284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Advocate for Policy Updates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77039" y="6724650"/>
            <a:ext cx="599884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Push for regulatory changes that support innovation.</a:t>
            </a:r>
            <a:endParaRPr lang="en-US" sz="1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5032296"/>
            <a:ext cx="6477476" cy="95750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54516" y="622911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Design with Empathy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554516" y="6724650"/>
            <a:ext cx="599884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Prioritize human needs and sustainability in every design.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4498896" y="65014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CONCLUSION</a:t>
            </a:r>
            <a:endParaRPr lang="en-US" sz="5400" b="1" dirty="0"/>
          </a:p>
        </p:txBody>
      </p:sp>
      <p:sp>
        <p:nvSpPr>
          <p:cNvPr id="5" name="Text 2"/>
          <p:cNvSpPr/>
          <p:nvPr/>
        </p:nvSpPr>
        <p:spPr>
          <a:xfrm>
            <a:off x="3060740" y="2065020"/>
            <a:ext cx="85089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80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Lighting the Flame of Innovation</a:t>
            </a:r>
            <a:endParaRPr lang="en-US" sz="4800" b="1" dirty="0"/>
          </a:p>
        </p:txBody>
      </p:sp>
      <p:sp>
        <p:nvSpPr>
          <p:cNvPr id="6" name="Text 3"/>
          <p:cNvSpPr/>
          <p:nvPr/>
        </p:nvSpPr>
        <p:spPr>
          <a:xfrm>
            <a:off x="837724" y="3128010"/>
            <a:ext cx="12954952" cy="4833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Urban crematoriums must evolve to meet sustainability goals and shifting public values.</a:t>
            </a:r>
          </a:p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Innovation is key to enabling greener, tech-enabled, and inclusive end-of-life services.</a:t>
            </a:r>
          </a:p>
          <a:p>
            <a:pPr marL="0" indent="0" algn="ctr">
              <a:lnSpc>
                <a:spcPts val="3000"/>
              </a:lnSpc>
              <a:buNone/>
            </a:pPr>
            <a:endParaRPr lang="en-US" sz="2400" dirty="0">
              <a:solidFill>
                <a:srgbClr val="D8AFF8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2400" dirty="0">
              <a:solidFill>
                <a:srgbClr val="D8AFF8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2400" dirty="0">
              <a:solidFill>
                <a:srgbClr val="D8AFF8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Recommendations:</a:t>
            </a:r>
          </a:p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Invest in innovation hubs within the death-care </a:t>
            </a:r>
          </a:p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Foster public-private partnerships.</a:t>
            </a:r>
          </a:p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Launch pilot projects and public awareness campaigns.</a:t>
            </a:r>
          </a:p>
          <a:p>
            <a:pPr marL="342900" indent="-342900" algn="ctr">
              <a:lnSpc>
                <a:spcPts val="3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Future models must </a:t>
            </a:r>
            <a:r>
              <a:rPr lang="en-US" sz="2400" dirty="0" err="1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prioritise</a:t>
            </a:r>
            <a:r>
              <a:rPr lang="en-US" sz="240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empathy, cultural diversity, and accessibility to create meaningful urban memorial experiences</a:t>
            </a:r>
            <a:r>
              <a:rPr lang="en-US" sz="1850" dirty="0">
                <a:solidFill>
                  <a:srgbClr val="D8AFF8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6844427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668" y="607933"/>
            <a:ext cx="5201483" cy="6502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REFERENCES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73668" y="1700213"/>
            <a:ext cx="13083064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Anderson, L. and Doyle, C., 2021.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Sustainable innovation in deathcare: Eco-cremation and the future of memorial services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00" b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Journal of Environmental Innovation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12(3), pp.145–159.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73668" y="2484953"/>
            <a:ext cx="13083064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Bryson, J.R. and Vanchan, V., 2020.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Entrepreneurship and innovation in urban infrastructure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00" b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Urban Studies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57(2), pp.387–403.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73668" y="2915960"/>
            <a:ext cx="13083064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Coutts, C., Basmajian, C. and Chapin, T.S., 2018.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Urban green burial and sustainable deathcare: Exploring changing attitudes and practices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00" b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Cities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74, pp.319–326.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73668" y="3700701"/>
            <a:ext cx="13083064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González, A. and Viscidi, L., 2022.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Cremation and climate change: Environmental costs and future alternatives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00" b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Environmental Science &amp; Policy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128, pp.45–52.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73668" y="4485442"/>
            <a:ext cx="13083064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Meadows, D.H., 2008.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Thinking in systems: A primer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Chelsea Green Publishing.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73668" y="4916448"/>
            <a:ext cx="13083064" cy="3537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Rogers, E.M., 2003.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Diffusion of innovations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5th ed. New York: Free Press.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73668" y="5347454"/>
            <a:ext cx="13083064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Smith, J. and Williams, D., 2019.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triple bottom line and entrepreneurship in sustainable urban design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00" b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Journal of Urban Entrepreneurship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6(1), pp.33–49.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73668" y="6132195"/>
            <a:ext cx="13083064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United Nations, 2015.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Transforming our world: The 2030 Agenda for Sustainable Development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[online] United Nations. Available at: </a:t>
            </a:r>
            <a:r>
              <a:rPr lang="en-US" sz="1700" u="sng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https://sdgs.un.org/2030agenda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773668" y="6916936"/>
            <a:ext cx="13083064" cy="707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Walker, C. and Johnson, P., 2021. </a:t>
            </a:r>
            <a:r>
              <a:rPr lang="en-US" sz="1700" i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Disrupting death: The rise of green cremation technologies and digital memorials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00" b="1" dirty="0">
                <a:solidFill>
                  <a:srgbClr val="CCCCCC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Innovation in Society</a:t>
            </a:r>
            <a:r>
              <a:rPr lang="en-US" sz="17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9(4), pp.87–103.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66B7A8-95B5-10A0-5C57-3792ADFA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14" y="887162"/>
            <a:ext cx="10972800" cy="64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12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002631"/>
            <a:ext cx="7468553" cy="4224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600"/>
              </a:lnSpc>
              <a:buNone/>
            </a:pPr>
            <a:r>
              <a:rPr lang="en-US" sz="133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THANK YOU</a:t>
            </a:r>
            <a:endParaRPr lang="en-US" sz="13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5819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CONTEXT/INDEX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2118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Introduction &amp; Background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37724" y="328791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Research Aim &amp; Objectives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37724" y="375463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3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Research Questions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37724" y="422136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4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Conceptual Framework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837724" y="468808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5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Methodology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837724" y="515481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6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Key Themes &amp; Case Studies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837724" y="562153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7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Barriers &amp; Opportunities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837724" y="6088261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8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Conclusion &amp; Recommendations</a:t>
            </a:r>
            <a:endParaRPr 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611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INTRODUCTION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329101"/>
            <a:ext cx="1152358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Re-imagining Cremation in the 21st Century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837724" y="339209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 urbanisation intensifies and environmental consciousness grows, the demand for sustainable end-of-life solutions becomes critical. Traditional cremation, with its high energy consumption and carbon emissions, presents a significant challenge.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515566" y="4427339"/>
            <a:ext cx="4480892" cy="2536150"/>
          </a:xfrm>
          <a:prstGeom prst="roundRect">
            <a:avLst>
              <a:gd name="adj" fmla="val 1416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4"/>
          <p:cNvSpPr/>
          <p:nvPr/>
        </p:nvSpPr>
        <p:spPr>
          <a:xfrm>
            <a:off x="749030" y="4697135"/>
            <a:ext cx="397763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Urgent Need for Sustainability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107519" y="5311158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Urbanization and environmental pressures demand sustainable end-of-life solutions.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35773" y="4427339"/>
            <a:ext cx="4158734" cy="2536150"/>
          </a:xfrm>
          <a:prstGeom prst="roundRect">
            <a:avLst>
              <a:gd name="adj" fmla="val 1416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 7"/>
          <p:cNvSpPr/>
          <p:nvPr/>
        </p:nvSpPr>
        <p:spPr>
          <a:xfrm>
            <a:off x="5505569" y="46971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Current Challenges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05569" y="5192673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Traditional cremation is energy-intensive and carbon-heavy, requiring innovation.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4427339"/>
            <a:ext cx="4247547" cy="2536150"/>
          </a:xfrm>
          <a:prstGeom prst="roundRect">
            <a:avLst>
              <a:gd name="adj" fmla="val 1416"/>
            </a:avLst>
          </a:prstGeom>
          <a:solidFill>
            <a:srgbClr val="252833"/>
          </a:solidFill>
          <a:ln w="30480">
            <a:solidFill>
              <a:srgbClr val="5D606B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10"/>
          <p:cNvSpPr/>
          <p:nvPr/>
        </p:nvSpPr>
        <p:spPr>
          <a:xfrm>
            <a:off x="9903618" y="4697135"/>
            <a:ext cx="388905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Opportunity for Eco-Design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9903618" y="5340197"/>
            <a:ext cx="36192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Innovation through entrepreneurship and eco-design can transform the industry.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08240"/>
            <a:ext cx="619315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8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PROBLEM STATEMENT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837724" y="3171230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Challenges in Current Urban Cremation Infrastructure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837724" y="403883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 carbon emissions from traditional methods.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837724" y="5234357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Limited space for burial and memorialization in dense urban areas.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4871561" y="403883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Outdated infrastructure and lack of green alternatives.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4871561" y="5219327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Public resistance due to cultural and religious considerations.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9690" y="1544461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5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RESEARCH AIM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6324124" y="3745586"/>
            <a:ext cx="8140906" cy="248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 explore how entrepreneurial models can facilitate sustainable transformation within urban crematorium infrastructure, balancing environmental, social, and cultural needs.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6324124" y="5163860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24107" y="1064618"/>
            <a:ext cx="1115520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RESEARCH QUESTIONS AND OBJECTIVES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0682"/>
            <a:ext cx="12954952" cy="5278722"/>
          </a:xfrm>
          <a:prstGeom prst="roundRect">
            <a:avLst>
              <a:gd name="adj" fmla="val 853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4" name="Shape 2"/>
          <p:cNvSpPr/>
          <p:nvPr/>
        </p:nvSpPr>
        <p:spPr>
          <a:xfrm>
            <a:off x="845344" y="2608302"/>
            <a:ext cx="12939713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Text 3"/>
          <p:cNvSpPr/>
          <p:nvPr/>
        </p:nvSpPr>
        <p:spPr>
          <a:xfrm>
            <a:off x="1084659" y="2759512"/>
            <a:ext cx="59874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QUESTIONS</a:t>
            </a:r>
            <a:endParaRPr lang="en-US" sz="2800" b="1" dirty="0"/>
          </a:p>
        </p:txBody>
      </p:sp>
      <p:sp>
        <p:nvSpPr>
          <p:cNvPr id="6" name="Text 4"/>
          <p:cNvSpPr/>
          <p:nvPr/>
        </p:nvSpPr>
        <p:spPr>
          <a:xfrm>
            <a:off x="7558326" y="2759512"/>
            <a:ext cx="59874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OBJECTIVES</a:t>
            </a:r>
            <a:endParaRPr lang="en-US" sz="2800" b="1" dirty="0"/>
          </a:p>
        </p:txBody>
      </p:sp>
      <p:sp>
        <p:nvSpPr>
          <p:cNvPr id="8" name="Text 6"/>
          <p:cNvSpPr/>
          <p:nvPr/>
        </p:nvSpPr>
        <p:spPr>
          <a:xfrm>
            <a:off x="1084659" y="3444954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What are the primary sustainability challenges in urban cremation infrastructure?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084659" y="4738405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How can entrepreneurial models support transformation in the sector?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084659" y="5629722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3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What </a:t>
            </a:r>
            <a:r>
              <a:rPr lang="en-US" sz="2400" b="1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innovations currently exist, and how effective are they</a:t>
            </a: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?</a:t>
            </a:r>
            <a:endParaRPr lang="en-US" sz="2400" dirty="0"/>
          </a:p>
        </p:txBody>
      </p:sp>
      <p:sp>
        <p:nvSpPr>
          <p:cNvPr id="11" name="Text 9"/>
          <p:cNvSpPr/>
          <p:nvPr/>
        </p:nvSpPr>
        <p:spPr>
          <a:xfrm>
            <a:off x="1084659" y="6660682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4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How can community and cultural factors be integrated into future models?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558326" y="3444954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 key environmental and operational challenges in current crematorium practices.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558326" y="4757276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Investigate emerging entrepreneurial approaches and innovations in the sector.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7636146" y="5615422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3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Assess the potential for integration of eco-technologies in urban settings.</a:t>
            </a:r>
            <a:endParaRPr lang="en-US" sz="2400" dirty="0"/>
          </a:p>
        </p:txBody>
      </p:sp>
      <p:sp>
        <p:nvSpPr>
          <p:cNvPr id="15" name="Text 13"/>
          <p:cNvSpPr/>
          <p:nvPr/>
        </p:nvSpPr>
        <p:spPr>
          <a:xfrm>
            <a:off x="7636147" y="6646382"/>
            <a:ext cx="59874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4"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recommendations for sustainable, scalable crematorium models.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9652" y="1217652"/>
            <a:ext cx="793662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8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CONCEPTUAL  FRAMEWORK</a:t>
            </a:r>
            <a:endParaRPr lang="en-US" sz="4800" b="1" dirty="0"/>
          </a:p>
        </p:txBody>
      </p:sp>
      <p:sp>
        <p:nvSpPr>
          <p:cNvPr id="4" name="Text 1"/>
          <p:cNvSpPr/>
          <p:nvPr/>
        </p:nvSpPr>
        <p:spPr>
          <a:xfrm>
            <a:off x="291830" y="2984659"/>
            <a:ext cx="845333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•Grounded in the intersection of sustainability, entrepreneurship, and urban innovation.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37724" y="4019907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•</a:t>
            </a:r>
            <a:r>
              <a:rPr lang="en-US" sz="2800" b="1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Key Theories:</a:t>
            </a:r>
            <a:endParaRPr lang="en-US" sz="2800" b="1" dirty="0"/>
          </a:p>
        </p:txBody>
      </p:sp>
      <p:sp>
        <p:nvSpPr>
          <p:cNvPr id="6" name="Text 3"/>
          <p:cNvSpPr/>
          <p:nvPr/>
        </p:nvSpPr>
        <p:spPr>
          <a:xfrm>
            <a:off x="837724" y="4672132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</a:t>
            </a: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Systems Thinking (Meadows)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837724" y="5324356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</a:t>
            </a: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Sustainable Development Goals (UN SDG 11</a:t>
            </a: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)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5" y="6064129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</a:t>
            </a: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Triple Bottom Line (People, Planet, Profit)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837724" y="6628805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- </a:t>
            </a:r>
            <a:r>
              <a:rPr lang="en-US" sz="2400" dirty="0">
                <a:solidFill>
                  <a:srgbClr val="D6E5E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Diffusion of Innovation (Rogers)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3198" y="654606"/>
            <a:ext cx="8087065" cy="700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800" b="1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RESEARCH METHODOLOGY</a:t>
            </a:r>
            <a:endParaRPr lang="en-US" sz="4800" b="1" dirty="0"/>
          </a:p>
        </p:txBody>
      </p:sp>
      <p:sp>
        <p:nvSpPr>
          <p:cNvPr id="3" name="Text 1"/>
          <p:cNvSpPr/>
          <p:nvPr/>
        </p:nvSpPr>
        <p:spPr>
          <a:xfrm>
            <a:off x="833198" y="1711881"/>
            <a:ext cx="4213265" cy="3500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F98AC7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Qualitative research approach: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33199" y="3900845"/>
            <a:ext cx="3737253" cy="1050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Case study analysis (international and local examples</a:t>
            </a: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)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33199" y="5093732"/>
            <a:ext cx="3737253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50"/>
              </a:lnSpc>
              <a:buNone/>
            </a:pP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464" y="2418993"/>
            <a:ext cx="4537353" cy="453735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979319" y="4478417"/>
            <a:ext cx="334685" cy="418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600" dirty="0"/>
          </a:p>
        </p:txBody>
      </p:sp>
      <p:sp>
        <p:nvSpPr>
          <p:cNvPr id="8" name="Text 5"/>
          <p:cNvSpPr/>
          <p:nvPr/>
        </p:nvSpPr>
        <p:spPr>
          <a:xfrm>
            <a:off x="9583817" y="2852261"/>
            <a:ext cx="4628294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2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Semi-structured interviews with experts and entrepreneurs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9583817" y="3695105"/>
            <a:ext cx="4213384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endParaRPr lang="en-US" sz="18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464" y="2418993"/>
            <a:ext cx="4537353" cy="453735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731919" y="3466624"/>
            <a:ext cx="334685" cy="418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600" dirty="0"/>
          </a:p>
        </p:txBody>
      </p:sp>
      <p:sp>
        <p:nvSpPr>
          <p:cNvPr id="12" name="Text 8"/>
          <p:cNvSpPr/>
          <p:nvPr/>
        </p:nvSpPr>
        <p:spPr>
          <a:xfrm>
            <a:off x="9583817" y="5299472"/>
            <a:ext cx="4213384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6E5E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Thematic analysis to identify trends and opportunities</a:t>
            </a:r>
            <a:endParaRPr lang="en-US" sz="2400" dirty="0"/>
          </a:p>
        </p:txBody>
      </p:sp>
      <p:sp>
        <p:nvSpPr>
          <p:cNvPr id="13" name="Text 9"/>
          <p:cNvSpPr/>
          <p:nvPr/>
        </p:nvSpPr>
        <p:spPr>
          <a:xfrm>
            <a:off x="9583817" y="6142315"/>
            <a:ext cx="4213384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endParaRPr lang="en-US" sz="18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464" y="2418993"/>
            <a:ext cx="4537353" cy="453735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731919" y="5490210"/>
            <a:ext cx="334685" cy="418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600" dirty="0"/>
          </a:p>
        </p:txBody>
      </p:sp>
      <p:sp>
        <p:nvSpPr>
          <p:cNvPr id="16" name="Text 11"/>
          <p:cNvSpPr/>
          <p:nvPr/>
        </p:nvSpPr>
        <p:spPr>
          <a:xfrm>
            <a:off x="833199" y="7224117"/>
            <a:ext cx="1296400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23556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What Does a Sustainable Urban Crematorium Look Like</a:t>
            </a:r>
            <a:r>
              <a:rPr lang="en-US" sz="440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?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355300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35336" y="3497342"/>
            <a:ext cx="295596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Energy-Efficient Units</a:t>
            </a:r>
            <a:endParaRPr lang="en-US" sz="2400" b="1" dirty="0"/>
          </a:p>
        </p:txBody>
      </p:sp>
      <p:sp>
        <p:nvSpPr>
          <p:cNvPr id="5" name="Text 2"/>
          <p:cNvSpPr/>
          <p:nvPr/>
        </p:nvSpPr>
        <p:spPr>
          <a:xfrm>
            <a:off x="1735336" y="3992880"/>
            <a:ext cx="54302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Utilizing electric or water-based systems to minimize energy consumption.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743" y="3355300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362355" y="3497342"/>
            <a:ext cx="395156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Renewable Energy Integration</a:t>
            </a:r>
            <a:endParaRPr lang="en-US" sz="2400" b="1" dirty="0"/>
          </a:p>
        </p:txBody>
      </p:sp>
      <p:sp>
        <p:nvSpPr>
          <p:cNvPr id="8" name="Text 4"/>
          <p:cNvSpPr/>
          <p:nvPr/>
        </p:nvSpPr>
        <p:spPr>
          <a:xfrm>
            <a:off x="8362355" y="3992880"/>
            <a:ext cx="543032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Harnessing solar, wind, or biogas to power operations.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24" y="5357336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735336" y="5499378"/>
            <a:ext cx="351924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Digitally Managed Services</a:t>
            </a:r>
            <a:endParaRPr lang="en-US" sz="2200" b="1" dirty="0"/>
          </a:p>
        </p:txBody>
      </p:sp>
      <p:sp>
        <p:nvSpPr>
          <p:cNvPr id="11" name="Text 6"/>
          <p:cNvSpPr/>
          <p:nvPr/>
        </p:nvSpPr>
        <p:spPr>
          <a:xfrm>
            <a:off x="1735336" y="5994916"/>
            <a:ext cx="54302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Online platforms for arrangements, virtual ceremonies, and memorials.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743" y="5357336"/>
            <a:ext cx="598408" cy="5984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362355" y="5499378"/>
            <a:ext cx="304490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Eco-Memorial Gardens</a:t>
            </a:r>
            <a:endParaRPr lang="en-US" sz="2400" b="1" dirty="0"/>
          </a:p>
        </p:txBody>
      </p:sp>
      <p:sp>
        <p:nvSpPr>
          <p:cNvPr id="14" name="Text 8"/>
          <p:cNvSpPr/>
          <p:nvPr/>
        </p:nvSpPr>
        <p:spPr>
          <a:xfrm>
            <a:off x="8362355" y="5994916"/>
            <a:ext cx="543032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Green spaces for remembrance, blending nature with memorialization.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1130</Words>
  <Application>Microsoft Office PowerPoint</Application>
  <PresentationFormat>Custom</PresentationFormat>
  <Paragraphs>163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Linda Paul</dc:creator>
  <cp:lastModifiedBy>Chantel Linette Carelse-Williams</cp:lastModifiedBy>
  <cp:revision>4</cp:revision>
  <dcterms:created xsi:type="dcterms:W3CDTF">2025-08-03T14:40:57Z</dcterms:created>
  <dcterms:modified xsi:type="dcterms:W3CDTF">2025-08-04T12:56:46Z</dcterms:modified>
</cp:coreProperties>
</file>