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57" r:id="rId3"/>
    <p:sldId id="258" r:id="rId4"/>
    <p:sldId id="259" r:id="rId5"/>
    <p:sldId id="260" r:id="rId6"/>
    <p:sldId id="261" r:id="rId7"/>
    <p:sldId id="263" r:id="rId8"/>
    <p:sldId id="271" r:id="rId9"/>
    <p:sldId id="272" r:id="rId10"/>
    <p:sldId id="273" r:id="rId11"/>
    <p:sldId id="264" r:id="rId12"/>
    <p:sldId id="274" r:id="rId13"/>
    <p:sldId id="267" r:id="rId14"/>
    <p:sldId id="276" r:id="rId15"/>
    <p:sldId id="268" r:id="rId16"/>
    <p:sldId id="269" r:id="rId17"/>
    <p:sldId id="270" r:id="rId18"/>
    <p:sldId id="27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147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GB"/>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BCAD085-E8A6-8845-BD4E-CB4CCA059FC4}" type="datetimeFigureOut">
              <a:rPr lang="en-US" smtClean="0"/>
              <a:t>7/1/2025</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C1FF6DA9-008F-8B48-92A6-B652298478BF}"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738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17131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535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209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4640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7269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GB"/>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8754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8374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861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0925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7156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12344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7/1/2025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6543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7/1/2025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3524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7/1/2025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5661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GB"/>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6735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GB"/>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56235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CAD085-E8A6-8845-BD4E-CB4CCA059FC4}" type="datetimeFigureOut">
              <a:rPr lang="en-US" smtClean="0"/>
              <a:t>7/1/2025</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5213991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154362"/>
          </a:xfrm>
        </p:spPr>
        <p:txBody>
          <a:bodyPr>
            <a:normAutofit/>
          </a:bodyPr>
          <a:lstStyle/>
          <a:p>
            <a:r>
              <a:rPr dirty="0"/>
              <a:t>Sustainable and Eco-Friendly Memorial Practices</a:t>
            </a:r>
            <a:r>
              <a:rPr lang="en-US" dirty="0"/>
              <a:t>:</a:t>
            </a:r>
            <a:r>
              <a:rPr lang="en-IN" dirty="0"/>
              <a:t>Challenges and Opportunities</a:t>
            </a:r>
            <a:br>
              <a:rPr lang="en-IN" dirty="0"/>
            </a:br>
            <a:endParaRPr dirty="0"/>
          </a:p>
        </p:txBody>
      </p:sp>
      <p:sp>
        <p:nvSpPr>
          <p:cNvPr id="3" name="Content Placeholder 2"/>
          <p:cNvSpPr>
            <a:spLocks noGrp="1"/>
          </p:cNvSpPr>
          <p:nvPr>
            <p:ph idx="1"/>
          </p:nvPr>
        </p:nvSpPr>
        <p:spPr>
          <a:xfrm>
            <a:off x="457200" y="3186113"/>
            <a:ext cx="8229600" cy="2940050"/>
          </a:xfrm>
        </p:spPr>
        <p:txBody>
          <a:bodyPr/>
          <a:lstStyle/>
          <a:p>
            <a:pPr marL="0" indent="0" algn="ctr">
              <a:buNone/>
            </a:pPr>
            <a:endParaRPr lang="en-US" dirty="0"/>
          </a:p>
          <a:p>
            <a:pPr marL="0" indent="0" algn="ctr">
              <a:buNone/>
            </a:pPr>
            <a:r>
              <a:rPr dirty="0"/>
              <a:t>Dr. </a:t>
            </a:r>
            <a:r>
              <a:rPr dirty="0" err="1"/>
              <a:t>Piali</a:t>
            </a:r>
            <a:r>
              <a:rPr dirty="0"/>
              <a:t> </a:t>
            </a:r>
            <a:r>
              <a:rPr dirty="0" err="1"/>
              <a:t>Haldar</a:t>
            </a:r>
            <a:r>
              <a:rPr lang="en-US" dirty="0"/>
              <a:t>, Associate Professor</a:t>
            </a:r>
          </a:p>
          <a:p>
            <a:pPr marL="0" indent="0" algn="ctr">
              <a:buNone/>
            </a:pPr>
            <a:r>
              <a:rPr dirty="0"/>
              <a:t> Dev Kumar Mandal</a:t>
            </a:r>
            <a:r>
              <a:rPr lang="en-US" dirty="0"/>
              <a:t>, Assistant Professor</a:t>
            </a:r>
            <a:endParaRPr dirty="0"/>
          </a:p>
          <a:p>
            <a:pPr marL="0" indent="0" algn="ctr">
              <a:buNone/>
            </a:pPr>
            <a:r>
              <a:rPr dirty="0"/>
              <a:t>Department of Management, </a:t>
            </a:r>
            <a:endParaRPr lang="en-US" dirty="0"/>
          </a:p>
          <a:p>
            <a:pPr marL="0" indent="0" algn="ctr">
              <a:buNone/>
            </a:pPr>
            <a:r>
              <a:rPr dirty="0" err="1"/>
              <a:t>Brainware</a:t>
            </a:r>
            <a:r>
              <a:rPr dirty="0"/>
              <a:t> University</a:t>
            </a:r>
            <a:r>
              <a:rPr lang="en-US" dirty="0"/>
              <a:t>, Kolkata, India</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FFF22D-D9AF-47D2-9F24-74BEC2EEA7B1}"/>
              </a:ext>
            </a:extLst>
          </p:cNvPr>
          <p:cNvSpPr txBox="1"/>
          <p:nvPr/>
        </p:nvSpPr>
        <p:spPr>
          <a:xfrm>
            <a:off x="2431915" y="751840"/>
            <a:ext cx="4105072" cy="369332"/>
          </a:xfrm>
          <a:prstGeom prst="rect">
            <a:avLst/>
          </a:prstGeom>
          <a:noFill/>
        </p:spPr>
        <p:txBody>
          <a:bodyPr wrap="square">
            <a:spAutoFit/>
          </a:bodyPr>
          <a:lstStyle/>
          <a:p>
            <a:r>
              <a:rPr lang="en-IN" sz="1800" b="1" dirty="0">
                <a:effectLst/>
                <a:latin typeface="Times New Roman" panose="02020603050405020304" pitchFamily="18" charset="0"/>
                <a:ea typeface="Times New Roman" panose="02020603050405020304" pitchFamily="18" charset="0"/>
              </a:rPr>
              <a:t>Table 5. Multiple Regression Predicting</a:t>
            </a:r>
            <a:endParaRPr lang="en-IN" dirty="0"/>
          </a:p>
        </p:txBody>
      </p:sp>
      <p:graphicFrame>
        <p:nvGraphicFramePr>
          <p:cNvPr id="4" name="Table 3">
            <a:extLst>
              <a:ext uri="{FF2B5EF4-FFF2-40B4-BE49-F238E27FC236}">
                <a16:creationId xmlns:a16="http://schemas.microsoft.com/office/drawing/2014/main" id="{F2B21667-1E4C-4C85-A84D-B2C1DDD38AAB}"/>
              </a:ext>
            </a:extLst>
          </p:cNvPr>
          <p:cNvGraphicFramePr>
            <a:graphicFrameLocks noGrp="1"/>
          </p:cNvGraphicFramePr>
          <p:nvPr>
            <p:extLst>
              <p:ext uri="{D42A27DB-BD31-4B8C-83A1-F6EECF244321}">
                <p14:modId xmlns:p14="http://schemas.microsoft.com/office/powerpoint/2010/main" val="1161255771"/>
              </p:ext>
            </p:extLst>
          </p:nvPr>
        </p:nvGraphicFramePr>
        <p:xfrm>
          <a:off x="1089499" y="1225685"/>
          <a:ext cx="6799633" cy="4521062"/>
        </p:xfrm>
        <a:graphic>
          <a:graphicData uri="http://schemas.openxmlformats.org/drawingml/2006/table">
            <a:tbl>
              <a:tblPr firstRow="1" firstCol="1" bandRow="1">
                <a:tableStyleId>{5C22544A-7EE6-4342-B048-85BDC9FD1C3A}</a:tableStyleId>
              </a:tblPr>
              <a:tblGrid>
                <a:gridCol w="2840140">
                  <a:extLst>
                    <a:ext uri="{9D8B030D-6E8A-4147-A177-3AD203B41FA5}">
                      <a16:colId xmlns:a16="http://schemas.microsoft.com/office/drawing/2014/main" val="4220322829"/>
                    </a:ext>
                  </a:extLst>
                </a:gridCol>
                <a:gridCol w="1319831">
                  <a:extLst>
                    <a:ext uri="{9D8B030D-6E8A-4147-A177-3AD203B41FA5}">
                      <a16:colId xmlns:a16="http://schemas.microsoft.com/office/drawing/2014/main" val="2678530951"/>
                    </a:ext>
                  </a:extLst>
                </a:gridCol>
                <a:gridCol w="1319831">
                  <a:extLst>
                    <a:ext uri="{9D8B030D-6E8A-4147-A177-3AD203B41FA5}">
                      <a16:colId xmlns:a16="http://schemas.microsoft.com/office/drawing/2014/main" val="1735158472"/>
                    </a:ext>
                  </a:extLst>
                </a:gridCol>
                <a:gridCol w="1319831">
                  <a:extLst>
                    <a:ext uri="{9D8B030D-6E8A-4147-A177-3AD203B41FA5}">
                      <a16:colId xmlns:a16="http://schemas.microsoft.com/office/drawing/2014/main" val="3243535137"/>
                    </a:ext>
                  </a:extLst>
                </a:gridCol>
              </a:tblGrid>
              <a:tr h="645866">
                <a:tc>
                  <a:txBody>
                    <a:bodyPr/>
                    <a:lstStyle/>
                    <a:p>
                      <a:pPr algn="ctr">
                        <a:lnSpc>
                          <a:spcPct val="107000"/>
                        </a:lnSpc>
                        <a:spcAft>
                          <a:spcPts val="800"/>
                        </a:spcAft>
                      </a:pPr>
                      <a:r>
                        <a:rPr lang="en-IN" sz="1800" dirty="0">
                          <a:effectLst/>
                        </a:rPr>
                        <a:t>Adoption Intention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dirty="0">
                          <a:effectLst/>
                        </a:rPr>
                        <a:t>β</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dirty="0">
                          <a:effectLst/>
                        </a:rPr>
                        <a:t>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dirty="0">
                          <a:effectLst/>
                        </a:rPr>
                        <a:t>p</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9341760"/>
                  </a:ext>
                </a:extLst>
              </a:tr>
              <a:tr h="645866">
                <a:tc>
                  <a:txBody>
                    <a:bodyPr/>
                    <a:lstStyle/>
                    <a:p>
                      <a:pPr>
                        <a:lnSpc>
                          <a:spcPct val="107000"/>
                        </a:lnSpc>
                        <a:spcAft>
                          <a:spcPts val="800"/>
                        </a:spcAft>
                      </a:pPr>
                      <a:r>
                        <a:rPr lang="en-IN" sz="1800" dirty="0">
                          <a:effectLst/>
                        </a:rPr>
                        <a:t>Environmental Awareness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dirty="0">
                          <a:effectLst/>
                        </a:rPr>
                        <a:t>0.43</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dirty="0">
                          <a:effectLst/>
                        </a:rPr>
                        <a:t>9.12</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dirty="0">
                          <a:effectLst/>
                        </a:rPr>
                        <a:t>&lt; 0.001**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4728632"/>
                  </a:ext>
                </a:extLst>
              </a:tr>
              <a:tr h="645866">
                <a:tc>
                  <a:txBody>
                    <a:bodyPr/>
                    <a:lstStyle/>
                    <a:p>
                      <a:pPr>
                        <a:lnSpc>
                          <a:spcPct val="107000"/>
                        </a:lnSpc>
                        <a:spcAft>
                          <a:spcPts val="800"/>
                        </a:spcAft>
                      </a:pPr>
                      <a:r>
                        <a:rPr lang="en-IN" sz="1800">
                          <a:effectLst/>
                        </a:rPr>
                        <a:t>Cultural Compatibility</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a:effectLst/>
                        </a:rPr>
                        <a:t>0.36</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dirty="0">
                          <a:effectLst/>
                        </a:rPr>
                        <a:t>7.54</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a:effectLst/>
                        </a:rPr>
                        <a:t>&lt; 0.001**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83659868"/>
                  </a:ext>
                </a:extLst>
              </a:tr>
              <a:tr h="645866">
                <a:tc>
                  <a:txBody>
                    <a:bodyPr/>
                    <a:lstStyle/>
                    <a:p>
                      <a:pPr>
                        <a:lnSpc>
                          <a:spcPct val="107000"/>
                        </a:lnSpc>
                        <a:spcAft>
                          <a:spcPts val="800"/>
                        </a:spcAft>
                      </a:pPr>
                      <a:r>
                        <a:rPr lang="en-IN" sz="1800">
                          <a:effectLst/>
                        </a:rPr>
                        <a:t>Cost Concern</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a:effectLst/>
                        </a:rPr>
                        <a:t>–0.29</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dirty="0">
                          <a:effectLst/>
                        </a:rPr>
                        <a:t>–6.01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a:effectLst/>
                        </a:rPr>
                        <a:t>0.004**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3104483"/>
                  </a:ext>
                </a:extLst>
              </a:tr>
              <a:tr h="645866">
                <a:tc>
                  <a:txBody>
                    <a:bodyPr/>
                    <a:lstStyle/>
                    <a:p>
                      <a:pPr>
                        <a:lnSpc>
                          <a:spcPct val="107000"/>
                        </a:lnSpc>
                        <a:spcAft>
                          <a:spcPts val="800"/>
                        </a:spcAft>
                      </a:pPr>
                      <a:r>
                        <a:rPr lang="en-IN" sz="1800">
                          <a:effectLst/>
                        </a:rPr>
                        <a:t>Age</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a:effectLst/>
                        </a:rPr>
                        <a:t>–0.08</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a:effectLst/>
                        </a:rPr>
                        <a:t>–1.72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dirty="0">
                          <a:effectLst/>
                        </a:rPr>
                        <a:t>0.086</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28907875"/>
                  </a:ext>
                </a:extLst>
              </a:tr>
              <a:tr h="645866">
                <a:tc>
                  <a:txBody>
                    <a:bodyPr/>
                    <a:lstStyle/>
                    <a:p>
                      <a:pPr>
                        <a:lnSpc>
                          <a:spcPct val="107000"/>
                        </a:lnSpc>
                        <a:spcAft>
                          <a:spcPts val="800"/>
                        </a:spcAft>
                      </a:pPr>
                      <a:r>
                        <a:rPr lang="en-IN" sz="1800">
                          <a:effectLst/>
                        </a:rPr>
                        <a:t>Gender (0 = Male, 1 = Female)</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a:effectLst/>
                        </a:rPr>
                        <a:t>0.05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a:effectLst/>
                        </a:rPr>
                        <a:t>1.11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dirty="0">
                          <a:effectLst/>
                        </a:rPr>
                        <a:t>0.267</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33928090"/>
                  </a:ext>
                </a:extLst>
              </a:tr>
              <a:tr h="645866">
                <a:tc>
                  <a:txBody>
                    <a:bodyPr/>
                    <a:lstStyle/>
                    <a:p>
                      <a:pPr>
                        <a:lnSpc>
                          <a:spcPct val="107000"/>
                        </a:lnSpc>
                        <a:spcAft>
                          <a:spcPts val="800"/>
                        </a:spcAft>
                      </a:pPr>
                      <a:r>
                        <a:rPr lang="en-IN" sz="1800">
                          <a:effectLst/>
                        </a:rPr>
                        <a:t>R² = 0.58; F(5, 344) = 94.21; p &lt; 0.001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09358272"/>
                  </a:ext>
                </a:extLst>
              </a:tr>
            </a:tbl>
          </a:graphicData>
        </a:graphic>
      </p:graphicFrame>
    </p:spTree>
    <p:extLst>
      <p:ext uri="{BB962C8B-B14F-4D97-AF65-F5344CB8AC3E}">
        <p14:creationId xmlns:p14="http://schemas.microsoft.com/office/powerpoint/2010/main" val="2784535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Survey Results</a:t>
            </a:r>
          </a:p>
        </p:txBody>
      </p:sp>
      <p:sp>
        <p:nvSpPr>
          <p:cNvPr id="3" name="Content Placeholder 2"/>
          <p:cNvSpPr>
            <a:spLocks noGrp="1"/>
          </p:cNvSpPr>
          <p:nvPr>
            <p:ph idx="1"/>
          </p:nvPr>
        </p:nvSpPr>
        <p:spPr/>
        <p:txBody>
          <a:bodyPr>
            <a:normAutofit fontScale="92500" lnSpcReduction="20000"/>
          </a:bodyPr>
          <a:lstStyle/>
          <a:p>
            <a:r>
              <a:rPr lang="en-IN" sz="1800" dirty="0">
                <a:effectLst/>
                <a:latin typeface="Calibri" panose="020F0502020204030204" pitchFamily="34" charset="0"/>
                <a:ea typeface="Calibri" panose="020F0502020204030204" pitchFamily="34" charset="0"/>
                <a:cs typeface="Calibri" panose="020F0502020204030204" pitchFamily="34" charset="0"/>
              </a:rPr>
              <a:t>The data confirm that environmental consciousness is an excellent predictor of the adoption of sustainable funeral practices. </a:t>
            </a:r>
          </a:p>
          <a:p>
            <a:r>
              <a:rPr lang="en-IN" sz="1800" dirty="0">
                <a:effectLst/>
                <a:latin typeface="Calibri" panose="020F0502020204030204" pitchFamily="34" charset="0"/>
                <a:ea typeface="Calibri" panose="020F0502020204030204" pitchFamily="34" charset="0"/>
                <a:cs typeface="Calibri" panose="020F0502020204030204" pitchFamily="34" charset="0"/>
              </a:rPr>
              <a:t>Participants who were more aware of the ecological costs and damages associated with conventional burial and cremation, like cutting of trees and the use of formaldehyde in embalming, or pollution from wood-based pyres, were much more receptive to funeral alternatives like natural burial, biodegradable coffins, and electric cremation. </a:t>
            </a:r>
          </a:p>
          <a:p>
            <a:r>
              <a:rPr lang="en-IN" sz="1800" dirty="0">
                <a:effectLst/>
                <a:latin typeface="Calibri" panose="020F0502020204030204" pitchFamily="34" charset="0"/>
                <a:ea typeface="Calibri" panose="020F0502020204030204" pitchFamily="34" charset="0"/>
                <a:cs typeface="Calibri" panose="020F0502020204030204" pitchFamily="34" charset="0"/>
              </a:rPr>
              <a:t>The ritual legitimacy and spiritual fit are prerequisites for successful uptake in multicultural societies, such as India, and are thus reinforced by these findings. </a:t>
            </a:r>
          </a:p>
          <a:p>
            <a:r>
              <a:rPr lang="en-IN" sz="1800" dirty="0">
                <a:effectLst/>
                <a:latin typeface="Calibri" panose="020F0502020204030204" pitchFamily="34" charset="0"/>
                <a:ea typeface="Calibri" panose="020F0502020204030204" pitchFamily="34" charset="0"/>
                <a:cs typeface="Calibri" panose="020F0502020204030204" pitchFamily="34" charset="0"/>
              </a:rPr>
              <a:t>While natural burials and digital memorials are seen as low-cost or cost-neutral, newer technologies such as </a:t>
            </a:r>
            <a:r>
              <a:rPr lang="en-IN" sz="1800" dirty="0" err="1">
                <a:effectLst/>
                <a:latin typeface="Calibri" panose="020F0502020204030204" pitchFamily="34" charset="0"/>
                <a:ea typeface="Calibri" panose="020F0502020204030204" pitchFamily="34" charset="0"/>
                <a:cs typeface="Calibri" panose="020F0502020204030204" pitchFamily="34" charset="0"/>
              </a:rPr>
              <a:t>aquamation</a:t>
            </a:r>
            <a:r>
              <a:rPr lang="en-IN" sz="1800" dirty="0">
                <a:effectLst/>
                <a:latin typeface="Calibri" panose="020F0502020204030204" pitchFamily="34" charset="0"/>
                <a:ea typeface="Calibri" panose="020F0502020204030204" pitchFamily="34" charset="0"/>
                <a:cs typeface="Calibri" panose="020F0502020204030204" pitchFamily="34" charset="0"/>
              </a:rPr>
              <a:t> and composting require specialised facilities, making them more expensive and therefore less attractive to middle-income households. </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A405-5900-4F33-BEF4-C5829759C5C1}"/>
              </a:ext>
            </a:extLst>
          </p:cNvPr>
          <p:cNvSpPr>
            <a:spLocks noGrp="1"/>
          </p:cNvSpPr>
          <p:nvPr>
            <p:ph type="title"/>
          </p:nvPr>
        </p:nvSpPr>
        <p:spPr/>
        <p:txBody>
          <a:bodyPr/>
          <a:lstStyle/>
          <a:p>
            <a:r>
              <a:rPr lang="en-IN" dirty="0"/>
              <a:t>Survey Results</a:t>
            </a:r>
          </a:p>
        </p:txBody>
      </p:sp>
      <p:sp>
        <p:nvSpPr>
          <p:cNvPr id="3" name="Content Placeholder 2">
            <a:extLst>
              <a:ext uri="{FF2B5EF4-FFF2-40B4-BE49-F238E27FC236}">
                <a16:creationId xmlns:a16="http://schemas.microsoft.com/office/drawing/2014/main" id="{26F719A5-31EE-44F4-B95B-F302C8461407}"/>
              </a:ext>
            </a:extLst>
          </p:cNvPr>
          <p:cNvSpPr>
            <a:spLocks noGrp="1"/>
          </p:cNvSpPr>
          <p:nvPr>
            <p:ph idx="1"/>
          </p:nvPr>
        </p:nvSpPr>
        <p:spPr/>
        <p:txBody>
          <a:bodyPr>
            <a:normAutofit fontScale="92500" lnSpcReduction="20000"/>
          </a:bodyPr>
          <a:lstStyle/>
          <a:p>
            <a:r>
              <a:rPr lang="en-IN" sz="1800" dirty="0">
                <a:effectLst/>
                <a:latin typeface="Calibri" panose="020F0502020204030204" pitchFamily="34" charset="0"/>
                <a:ea typeface="Calibri" panose="020F0502020204030204" pitchFamily="34" charset="0"/>
                <a:cs typeface="Calibri" panose="020F0502020204030204" pitchFamily="34" charset="0"/>
              </a:rPr>
              <a:t>The regression model demonstrated a significant negative relationship between cost concern and adoption intention, confirming that even environmentally conscious individuals may hesitate if green options carry a premium. Notably, qualitative interviews revealed that financial resistance is often mediated by family elders, who prioritise ritual completeness over affordability.</a:t>
            </a:r>
          </a:p>
          <a:p>
            <a:r>
              <a:rPr lang="en-IN" sz="1800" dirty="0">
                <a:effectLst/>
                <a:latin typeface="Calibri" panose="020F0502020204030204" pitchFamily="34" charset="0"/>
                <a:ea typeface="Calibri" panose="020F0502020204030204" pitchFamily="34" charset="0"/>
                <a:cs typeface="Calibri" panose="020F0502020204030204" pitchFamily="34" charset="0"/>
              </a:rPr>
              <a:t> All religions' younger members showed more readiness to reinterpret ancient customs in environmental ways, implying that momentum for reform might be a generational thing.</a:t>
            </a:r>
          </a:p>
          <a:p>
            <a:r>
              <a:rPr lang="en-IN" sz="1800" dirty="0">
                <a:effectLst/>
                <a:latin typeface="Calibri" panose="020F0502020204030204" pitchFamily="34" charset="0"/>
                <a:ea typeface="Calibri" panose="020F0502020204030204" pitchFamily="34" charset="0"/>
                <a:cs typeface="Calibri" panose="020F0502020204030204" pitchFamily="34" charset="0"/>
              </a:rPr>
              <a:t>The absence of regulatory frameworks for innovative techniques, such as composting, has </a:t>
            </a:r>
            <a:r>
              <a:rPr lang="en-IN" sz="1800" dirty="0">
                <a:latin typeface="Calibri" panose="020F0502020204030204" pitchFamily="34" charset="0"/>
                <a:ea typeface="Calibri" panose="020F0502020204030204" pitchFamily="34" charset="0"/>
                <a:cs typeface="Calibri" panose="020F0502020204030204" pitchFamily="34" charset="0"/>
              </a:rPr>
              <a:t>worried policymakers. </a:t>
            </a:r>
            <a:r>
              <a:rPr lang="en-IN" sz="1800" dirty="0">
                <a:effectLst/>
                <a:latin typeface="Calibri" panose="020F0502020204030204" pitchFamily="34" charset="0"/>
                <a:ea typeface="Calibri" panose="020F0502020204030204" pitchFamily="34" charset="0"/>
                <a:cs typeface="Calibri" panose="020F0502020204030204" pitchFamily="34" charset="0"/>
              </a:rPr>
              <a:t>These issues underscore the vital need for regulatory reform, coordination among stakeholders, and investment in ecological infrastructure.</a:t>
            </a:r>
          </a:p>
          <a:p>
            <a:endParaRPr lang="en-IN" dirty="0"/>
          </a:p>
        </p:txBody>
      </p:sp>
    </p:spTree>
    <p:extLst>
      <p:ext uri="{BB962C8B-B14F-4D97-AF65-F5344CB8AC3E}">
        <p14:creationId xmlns:p14="http://schemas.microsoft.com/office/powerpoint/2010/main" val="64102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Implications</a:t>
            </a:r>
          </a:p>
        </p:txBody>
      </p:sp>
      <p:sp>
        <p:nvSpPr>
          <p:cNvPr id="3" name="Content Placeholder 2"/>
          <p:cNvSpPr>
            <a:spLocks noGrp="1"/>
          </p:cNvSpPr>
          <p:nvPr>
            <p:ph idx="1"/>
          </p:nvPr>
        </p:nvSpPr>
        <p:spPr/>
        <p:txBody>
          <a:bodyPr>
            <a:normAutofit fontScale="85000" lnSpcReduction="10000"/>
          </a:bodyPr>
          <a:lstStyle/>
          <a:p>
            <a:pPr marL="342900" indent="-342900" algn="just">
              <a:buFont typeface="+mj-lt"/>
              <a:buAutoNum type="arabicPeriod"/>
            </a:pPr>
            <a:r>
              <a:rPr lang="en-IN" sz="1800" b="1" dirty="0">
                <a:effectLst/>
                <a:latin typeface="Calibri" panose="020F0502020204030204" pitchFamily="34" charset="0"/>
                <a:ea typeface="Calibri" panose="020F0502020204030204" pitchFamily="34" charset="0"/>
                <a:cs typeface="Calibri" panose="020F0502020204030204" pitchFamily="34" charset="0"/>
              </a:rPr>
              <a:t>Policy and Governance Implications</a:t>
            </a:r>
            <a:r>
              <a:rPr lang="en-IN" sz="1800" dirty="0">
                <a:effectLst/>
                <a:latin typeface="Calibri" panose="020F0502020204030204" pitchFamily="34" charset="0"/>
                <a:ea typeface="Calibri" panose="020F0502020204030204" pitchFamily="34" charset="0"/>
                <a:cs typeface="Calibri" panose="020F0502020204030204" pitchFamily="34" charset="0"/>
              </a:rPr>
              <a:t>: India is largely outdated and heavily slanted toward traditional, resource-intensive methods. Laws related to land use, pollution control, and public health fail to accommodate many of the alternative methods that are gaining traction, such as human composting or </a:t>
            </a:r>
            <a:r>
              <a:rPr lang="en-IN" sz="1800" dirty="0" err="1">
                <a:effectLst/>
                <a:latin typeface="Calibri" panose="020F0502020204030204" pitchFamily="34" charset="0"/>
                <a:ea typeface="Calibri" panose="020F0502020204030204" pitchFamily="34" charset="0"/>
                <a:cs typeface="Calibri" panose="020F0502020204030204" pitchFamily="34" charset="0"/>
              </a:rPr>
              <a:t>aquamation</a:t>
            </a:r>
            <a:r>
              <a:rPr lang="en-IN" sz="1800" dirty="0">
                <a:effectLst/>
                <a:latin typeface="Calibri" panose="020F0502020204030204" pitchFamily="34" charset="0"/>
                <a:ea typeface="Calibri" panose="020F0502020204030204" pitchFamily="34" charset="0"/>
                <a:cs typeface="Calibri" panose="020F0502020204030204" pitchFamily="34" charset="0"/>
              </a:rPr>
              <a:t>.</a:t>
            </a:r>
          </a:p>
          <a:p>
            <a:pPr marL="342900" indent="-342900" algn="just">
              <a:buFont typeface="+mj-lt"/>
              <a:buAutoNum type="arabicPeriod"/>
            </a:pPr>
            <a:r>
              <a:rPr lang="en-IN" sz="1800" b="1" dirty="0">
                <a:effectLst/>
                <a:latin typeface="Calibri" panose="020F0502020204030204" pitchFamily="34" charset="0"/>
                <a:ea typeface="Calibri" panose="020F0502020204030204" pitchFamily="34" charset="0"/>
                <a:cs typeface="Calibri" panose="020F0502020204030204" pitchFamily="34" charset="0"/>
              </a:rPr>
              <a:t>Cultural and Religious Engagement</a:t>
            </a:r>
            <a:r>
              <a:rPr lang="en-IN" sz="1800" dirty="0">
                <a:effectLst/>
                <a:latin typeface="Calibri" panose="020F0502020204030204" pitchFamily="34" charset="0"/>
                <a:ea typeface="Calibri" panose="020F0502020204030204" pitchFamily="34" charset="0"/>
                <a:cs typeface="Calibri" panose="020F0502020204030204" pitchFamily="34" charset="0"/>
              </a:rPr>
              <a:t>: The study highlights how funeral decisions are profoundly influenced by religious norms and ritual traditions. </a:t>
            </a:r>
            <a:endParaRPr lang="en-IN" sz="1800"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mj-lt"/>
              <a:buAutoNum type="arabicPeriod"/>
            </a:pPr>
            <a:r>
              <a:rPr lang="en-IN" sz="1800" b="1" dirty="0">
                <a:effectLst/>
                <a:latin typeface="Calibri" panose="020F0502020204030204" pitchFamily="34" charset="0"/>
                <a:ea typeface="Calibri" panose="020F0502020204030204" pitchFamily="34" charset="0"/>
                <a:cs typeface="Calibri" panose="020F0502020204030204" pitchFamily="34" charset="0"/>
              </a:rPr>
              <a:t>Economic and Industry Implications</a:t>
            </a:r>
            <a:r>
              <a:rPr lang="en-IN" sz="1800" dirty="0">
                <a:effectLst/>
                <a:latin typeface="Calibri" panose="020F0502020204030204" pitchFamily="34" charset="0"/>
                <a:ea typeface="Calibri" panose="020F0502020204030204" pitchFamily="34" charset="0"/>
                <a:cs typeface="Calibri" panose="020F0502020204030204" pitchFamily="34" charset="0"/>
              </a:rPr>
              <a:t>: The adoption of green funeral methods faces a major barrier: cost. </a:t>
            </a:r>
          </a:p>
          <a:p>
            <a:pPr marL="342900" indent="-342900" algn="just">
              <a:buFont typeface="+mj-lt"/>
              <a:buAutoNum type="arabicPeriod"/>
            </a:pPr>
            <a:r>
              <a:rPr lang="en-IN" sz="1800" b="1" dirty="0">
                <a:effectLst/>
                <a:latin typeface="Calibri" panose="020F0502020204030204" pitchFamily="34" charset="0"/>
                <a:ea typeface="Calibri" panose="020F0502020204030204" pitchFamily="34" charset="0"/>
                <a:cs typeface="Calibri" panose="020F0502020204030204" pitchFamily="34" charset="0"/>
              </a:rPr>
              <a:t>Environmental and Urban Planning Implications</a:t>
            </a:r>
            <a:r>
              <a:rPr lang="en-IN" sz="1800" dirty="0">
                <a:effectLst/>
                <a:latin typeface="Calibri" panose="020F0502020204030204" pitchFamily="34" charset="0"/>
                <a:ea typeface="Calibri" panose="020F0502020204030204" pitchFamily="34" charset="0"/>
                <a:cs typeface="Calibri" panose="020F0502020204030204" pitchFamily="34" charset="0"/>
              </a:rPr>
              <a:t>: Memorial forests, conservation cemeteries, and urban green cremation sites can be integrated into city master plans as multifunctional, ecologically restored landscapes that serve diverse community purposes, from quiet reflection to ecological education to a full range of memorial practices, all the while providing critical habitat for a wide variety of birds, insects, and other organisms.</a:t>
            </a:r>
          </a:p>
          <a:p>
            <a:pPr marL="342900" indent="-342900" algn="just">
              <a:buFont typeface="+mj-lt"/>
              <a:buAutoNum type="arabicPeriod"/>
            </a:pPr>
            <a:endParaRPr lang="en-IN" sz="1800" dirty="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Implications</a:t>
            </a:r>
          </a:p>
        </p:txBody>
      </p:sp>
      <p:sp>
        <p:nvSpPr>
          <p:cNvPr id="3" name="Content Placeholder 2"/>
          <p:cNvSpPr>
            <a:spLocks noGrp="1"/>
          </p:cNvSpPr>
          <p:nvPr>
            <p:ph idx="1"/>
          </p:nvPr>
        </p:nvSpPr>
        <p:spPr/>
        <p:txBody>
          <a:bodyPr>
            <a:normAutofit fontScale="92500" lnSpcReduction="10000"/>
          </a:bodyPr>
          <a:lstStyle/>
          <a:p>
            <a:pPr marL="342900" indent="-342900" algn="just">
              <a:buFont typeface="+mj-lt"/>
              <a:buAutoNum type="arabicPeriod" startAt="5"/>
            </a:pPr>
            <a:r>
              <a:rPr lang="en-IN" sz="1700" b="1" dirty="0">
                <a:effectLst/>
                <a:latin typeface="Calibri" panose="020F0502020204030204" pitchFamily="34" charset="0"/>
                <a:ea typeface="Calibri" panose="020F0502020204030204" pitchFamily="34" charset="0"/>
                <a:cs typeface="Calibri" panose="020F0502020204030204" pitchFamily="34" charset="0"/>
              </a:rPr>
              <a:t>Educational and Behavioural Change Implications</a:t>
            </a:r>
            <a:r>
              <a:rPr lang="en-IN" sz="1700" dirty="0">
                <a:effectLst/>
                <a:latin typeface="Calibri" panose="020F0502020204030204" pitchFamily="34" charset="0"/>
                <a:ea typeface="Calibri" panose="020F0502020204030204" pitchFamily="34" charset="0"/>
                <a:cs typeface="Calibri" panose="020F0502020204030204" pitchFamily="34" charset="0"/>
              </a:rPr>
              <a:t>: The disparity between environmental consciousness and real-world adoption emphasizes the necessity for ongoing public education campaigns. Programs at the national level can utilize the mass media, places of worship, and social media to make people aware of the serious environmental impacts caused by the kind of funerals most people have and to promote the truly sustainable alternatives that exist. </a:t>
            </a:r>
          </a:p>
          <a:p>
            <a:pPr marL="342900" indent="-342900" algn="just">
              <a:buFont typeface="+mj-lt"/>
              <a:buAutoNum type="arabicPeriod" startAt="5"/>
            </a:pPr>
            <a:r>
              <a:rPr lang="en-IN" sz="1700" b="1" dirty="0">
                <a:effectLst/>
                <a:latin typeface="Calibri" panose="020F0502020204030204" pitchFamily="34" charset="0"/>
                <a:ea typeface="Calibri" panose="020F0502020204030204" pitchFamily="34" charset="0"/>
                <a:cs typeface="Calibri" panose="020F0502020204030204" pitchFamily="34" charset="0"/>
              </a:rPr>
              <a:t>Institutional and Research Implications</a:t>
            </a:r>
            <a:r>
              <a:rPr lang="en-IN" sz="1700" dirty="0">
                <a:effectLst/>
                <a:latin typeface="Calibri" panose="020F0502020204030204" pitchFamily="34" charset="0"/>
                <a:ea typeface="Calibri" panose="020F0502020204030204" pitchFamily="34" charset="0"/>
                <a:cs typeface="Calibri" panose="020F0502020204030204" pitchFamily="34" charset="0"/>
              </a:rPr>
              <a:t>: Finally, we need academic and institutional support to expand the evidence base and build professional competence. We should involve universities, NGOs, and policy think tanks in conducting more longitudinal studies, impact assessments, and comparative policy evaluations of eco-funeral interventions. Training modules can be developed by technical institutions for funeral directors and city planners on how to set up and run green death care systems.</a:t>
            </a:r>
          </a:p>
          <a:p>
            <a:pPr marL="342900" indent="-342900" algn="just">
              <a:buFont typeface="+mj-lt"/>
              <a:buAutoNum type="arabicPeriod" startAt="5"/>
            </a:pPr>
            <a:endParaRPr lang="en-IN"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8487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Limitation</a:t>
            </a:r>
            <a:r>
              <a:rPr dirty="0"/>
              <a:t>s</a:t>
            </a:r>
          </a:p>
        </p:txBody>
      </p:sp>
      <p:sp>
        <p:nvSpPr>
          <p:cNvPr id="3" name="Content Placeholder 2"/>
          <p:cNvSpPr>
            <a:spLocks noGrp="1"/>
          </p:cNvSpPr>
          <p:nvPr>
            <p:ph idx="1"/>
          </p:nvPr>
        </p:nvSpPr>
        <p:spPr/>
        <p:txBody>
          <a:bodyPr>
            <a:normAutofit/>
          </a:bodyPr>
          <a:lstStyle/>
          <a:p>
            <a:pPr marL="342900" indent="-342900">
              <a:buFont typeface="+mj-lt"/>
              <a:buAutoNum type="arabicPeriod"/>
            </a:pPr>
            <a:r>
              <a:rPr lang="en-IN" sz="1600" dirty="0">
                <a:effectLst/>
                <a:latin typeface="Calibri" panose="020F0502020204030204" pitchFamily="34" charset="0"/>
                <a:ea typeface="Calibri" panose="020F0502020204030204" pitchFamily="34" charset="0"/>
                <a:cs typeface="Times New Roman" panose="02020603050405020304" pitchFamily="18" charset="0"/>
              </a:rPr>
              <a:t>The study sample was limited to urban populations in five tier-1 cities.</a:t>
            </a:r>
          </a:p>
          <a:p>
            <a:pPr marL="342900" indent="-342900">
              <a:buFont typeface="+mj-lt"/>
              <a:buAutoNum type="arabicPeriod"/>
            </a:pPr>
            <a:r>
              <a:rPr lang="en-IN" sz="1600" dirty="0">
                <a:effectLst/>
                <a:latin typeface="Calibri" panose="020F0502020204030204" pitchFamily="34" charset="0"/>
                <a:ea typeface="Calibri" panose="020F0502020204030204" pitchFamily="34" charset="0"/>
                <a:cs typeface="Times New Roman" panose="02020603050405020304" pitchFamily="18" charset="0"/>
              </a:rPr>
              <a:t>Biasness in responses related to social desirability. </a:t>
            </a:r>
          </a:p>
          <a:p>
            <a:pPr marL="342900" indent="-342900">
              <a:buFont typeface="+mj-lt"/>
              <a:buAutoNum type="arabicPeriod"/>
            </a:pPr>
            <a:r>
              <a:rPr lang="en-IN" sz="1600" dirty="0">
                <a:effectLst/>
                <a:latin typeface="Calibri" panose="020F0502020204030204" pitchFamily="34" charset="0"/>
                <a:ea typeface="Calibri" panose="020F0502020204030204" pitchFamily="34" charset="0"/>
                <a:cs typeface="Times New Roman" panose="02020603050405020304" pitchFamily="18" charset="0"/>
              </a:rPr>
              <a:t>The study's cross-sectional design means it captures a snapshot at one point in time and doesn't account for changing attitudes over time or for the emergence of new technologies.</a:t>
            </a:r>
          </a:p>
          <a:p>
            <a:pPr marL="342900" indent="-342900">
              <a:buFont typeface="+mj-lt"/>
              <a:buAutoNum type="arabicPeriod"/>
            </a:pPr>
            <a:r>
              <a:rPr lang="en-IN" sz="1600" dirty="0">
                <a:effectLst/>
                <a:latin typeface="Calibri" panose="020F0502020204030204" pitchFamily="34" charset="0"/>
                <a:ea typeface="Calibri" panose="020F0502020204030204" pitchFamily="34" charset="0"/>
                <a:cs typeface="Times New Roman" panose="02020603050405020304" pitchFamily="18" charset="0"/>
              </a:rPr>
              <a:t> The research incorporated stakeholder interviews, but some perspectives, such as those of low-income families, cremation workers, and tribal communities, were underrepresented.</a:t>
            </a:r>
            <a:endParaRPr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Challenges &amp; Limitations</a:t>
            </a:r>
          </a:p>
        </p:txBody>
      </p:sp>
      <p:sp>
        <p:nvSpPr>
          <p:cNvPr id="3" name="Content Placeholder 2"/>
          <p:cNvSpPr>
            <a:spLocks noGrp="1"/>
          </p:cNvSpPr>
          <p:nvPr>
            <p:ph idx="1"/>
          </p:nvPr>
        </p:nvSpPr>
        <p:spPr/>
        <p:txBody>
          <a:bodyPr/>
          <a:lstStyle/>
          <a:p>
            <a:r>
              <a:t>Urban sample; lacks rural representation.</a:t>
            </a:r>
          </a:p>
          <a:p>
            <a:r>
              <a:t>Cross-sectional design misses longitudinal shifts.</a:t>
            </a:r>
          </a:p>
          <a:p>
            <a:r>
              <a:t>Need more inclusion of marginalized voices.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Conclusion &amp; Way Forward</a:t>
            </a:r>
          </a:p>
        </p:txBody>
      </p:sp>
      <p:sp>
        <p:nvSpPr>
          <p:cNvPr id="3" name="Content Placeholder 2"/>
          <p:cNvSpPr>
            <a:spLocks noGrp="1"/>
          </p:cNvSpPr>
          <p:nvPr>
            <p:ph idx="1"/>
          </p:nvPr>
        </p:nvSpPr>
        <p:spPr/>
        <p:txBody>
          <a:bodyPr>
            <a:normAutofit/>
          </a:bodyPr>
          <a:lstStyle/>
          <a:p>
            <a:r>
              <a:rPr lang="en-IN" sz="1600" dirty="0">
                <a:effectLst/>
                <a:latin typeface="Calibri" panose="020F0502020204030204" pitchFamily="34" charset="0"/>
                <a:ea typeface="Calibri" panose="020F0502020204030204" pitchFamily="34" charset="0"/>
                <a:cs typeface="Calibri" panose="020F0502020204030204" pitchFamily="34" charset="0"/>
              </a:rPr>
              <a:t>Sustainable memorial practices hold immense promise for the future. </a:t>
            </a:r>
            <a:r>
              <a:rPr sz="1600" dirty="0">
                <a:latin typeface="Calibri" panose="020F0502020204030204" pitchFamily="34" charset="0"/>
                <a:ea typeface="Calibri" panose="020F0502020204030204" pitchFamily="34" charset="0"/>
                <a:cs typeface="Calibri" panose="020F0502020204030204" pitchFamily="34" charset="0"/>
              </a:rPr>
              <a:t>Green memorials align with ecological, cultural, and ethical goals.</a:t>
            </a:r>
          </a:p>
          <a:p>
            <a:r>
              <a:rPr lang="en-IN" sz="1600" dirty="0">
                <a:effectLst/>
                <a:latin typeface="Calibri" panose="020F0502020204030204" pitchFamily="34" charset="0"/>
                <a:ea typeface="Calibri" panose="020F0502020204030204" pitchFamily="34" charset="0"/>
                <a:cs typeface="Calibri" panose="020F0502020204030204" pitchFamily="34" charset="0"/>
              </a:rPr>
              <a:t>Interdisciplinary studies that bring together environmental science, urban planning, theology, and behavioural economics are a better hope for developing practice models that yield policies balancing tradition with sustainability.</a:t>
            </a:r>
          </a:p>
          <a:p>
            <a:r>
              <a:rPr lang="en-IN" sz="1600" dirty="0">
                <a:effectLst/>
                <a:latin typeface="Calibri" panose="020F0502020204030204" pitchFamily="34" charset="0"/>
                <a:ea typeface="Calibri" panose="020F0502020204030204" pitchFamily="34" charset="0"/>
                <a:cs typeface="Calibri" panose="020F0502020204030204" pitchFamily="34" charset="0"/>
              </a:rPr>
              <a:t>Memorial forests, conservation cemeteries, and green crematoria, established under pilot projects and public-private partnerships, can become the kind of scalable models that make sustainable death care the norm rather than a niche offering. Their efforts will be critical in pushing us toward that outcome</a:t>
            </a:r>
            <a:r>
              <a:rPr sz="1600" dirty="0">
                <a:latin typeface="Calibri" panose="020F0502020204030204" pitchFamily="34" charset="0"/>
                <a:ea typeface="Calibri" panose="020F0502020204030204" pitchFamily="34" charset="0"/>
                <a:cs typeface="Calibri" panose="020F0502020204030204" pitchFamily="34" charset="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3FCC6-CCEA-4D6F-A701-82E3AB8E2422}"/>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37C3896C-B7B3-433D-B539-3DAD29E22E95}"/>
              </a:ext>
            </a:extLst>
          </p:cNvPr>
          <p:cNvSpPr>
            <a:spLocks noGrp="1"/>
          </p:cNvSpPr>
          <p:nvPr>
            <p:ph idx="1"/>
          </p:nvPr>
        </p:nvSpPr>
        <p:spPr/>
        <p:txBody>
          <a:bodyPr/>
          <a:lstStyle/>
          <a:p>
            <a:pPr marL="0" indent="0">
              <a:buNone/>
            </a:pPr>
            <a:endParaRPr lang="en-IN" dirty="0"/>
          </a:p>
        </p:txBody>
      </p:sp>
      <p:pic>
        <p:nvPicPr>
          <p:cNvPr id="1026" name="Picture 2" descr="Why saying 'Thank you is so important ...">
            <a:extLst>
              <a:ext uri="{FF2B5EF4-FFF2-40B4-BE49-F238E27FC236}">
                <a16:creationId xmlns:a16="http://schemas.microsoft.com/office/drawing/2014/main" id="{314D63EB-58EB-4777-9F31-0D020693A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514350"/>
            <a:ext cx="8029731" cy="5786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732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Introduction</a:t>
            </a:r>
          </a:p>
        </p:txBody>
      </p:sp>
      <p:sp>
        <p:nvSpPr>
          <p:cNvPr id="3" name="Content Placeholder 2"/>
          <p:cNvSpPr>
            <a:spLocks noGrp="1"/>
          </p:cNvSpPr>
          <p:nvPr>
            <p:ph idx="1"/>
          </p:nvPr>
        </p:nvSpPr>
        <p:spPr>
          <a:xfrm>
            <a:off x="643959" y="2490135"/>
            <a:ext cx="7767414" cy="3444997"/>
          </a:xfrm>
        </p:spPr>
        <p:txBody>
          <a:bodyPr>
            <a:normAutofit/>
          </a:bodyPr>
          <a:lstStyle/>
          <a:p>
            <a:r>
              <a:rPr sz="1600" dirty="0">
                <a:latin typeface="Calibri" panose="020F0502020204030204" pitchFamily="34" charset="0"/>
                <a:ea typeface="Calibri" panose="020F0502020204030204" pitchFamily="34" charset="0"/>
                <a:cs typeface="Calibri" panose="020F0502020204030204" pitchFamily="34" charset="0"/>
              </a:rPr>
              <a:t>Traditional death care methods have significant environmental impacts</a:t>
            </a:r>
            <a:r>
              <a:rPr lang="en-US" sz="1600" dirty="0">
                <a:latin typeface="Calibri" panose="020F0502020204030204" pitchFamily="34" charset="0"/>
                <a:ea typeface="Calibri" panose="020F0502020204030204" pitchFamily="34" charset="0"/>
                <a:cs typeface="Calibri" panose="020F0502020204030204" pitchFamily="34" charset="0"/>
              </a:rPr>
              <a:t>- an estimated 5.3 gallons of embalming fluid find their way into the ground from funeral homes in the United States. The fluids leach into the soil, potentially harming the groundwater </a:t>
            </a:r>
            <a:r>
              <a:rPr lang="en-IN" sz="1600" dirty="0">
                <a:effectLst/>
                <a:latin typeface="Calibri" panose="020F0502020204030204" pitchFamily="34" charset="0"/>
                <a:ea typeface="Calibri" panose="020F0502020204030204" pitchFamily="34" charset="0"/>
                <a:cs typeface="Calibri" panose="020F0502020204030204" pitchFamily="34" charset="0"/>
              </a:rPr>
              <a:t>and the plants and animals that live in or near it (</a:t>
            </a:r>
            <a:r>
              <a:rPr lang="en-IN" sz="16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Life Admin, 2018)</a:t>
            </a:r>
            <a:r>
              <a:rPr lang="en-IN" sz="1600" dirty="0">
                <a:effectLst/>
                <a:latin typeface="Calibri" panose="020F0502020204030204" pitchFamily="34" charset="0"/>
                <a:ea typeface="Calibri" panose="020F0502020204030204" pitchFamily="34" charset="0"/>
                <a:cs typeface="Calibri" panose="020F0502020204030204" pitchFamily="34" charset="0"/>
              </a:rPr>
              <a:t>. </a:t>
            </a:r>
            <a:endParaRPr sz="1600" dirty="0">
              <a:latin typeface="Calibri" panose="020F0502020204030204" pitchFamily="34" charset="0"/>
              <a:ea typeface="Calibri" panose="020F0502020204030204" pitchFamily="34" charset="0"/>
              <a:cs typeface="Calibri" panose="020F0502020204030204" pitchFamily="34" charset="0"/>
            </a:endParaRPr>
          </a:p>
          <a:p>
            <a:r>
              <a:rPr lang="en-IN" sz="1600" dirty="0">
                <a:effectLst/>
                <a:latin typeface="Calibri" panose="020F0502020204030204" pitchFamily="34" charset="0"/>
                <a:ea typeface="Calibri" panose="020F0502020204030204" pitchFamily="34" charset="0"/>
                <a:cs typeface="Calibri" panose="020F0502020204030204" pitchFamily="34" charset="0"/>
              </a:rPr>
              <a:t>Traditional funerary customs are a significant source of greenhouse gases, contaminants, and resource depletion issues. They conflict with the Paris Agreement goal of achieving net-zero societies by 2050.</a:t>
            </a:r>
          </a:p>
          <a:p>
            <a:r>
              <a:rPr lang="en-IN" sz="1600" dirty="0">
                <a:effectLst/>
                <a:latin typeface="Calibri" panose="020F0502020204030204" pitchFamily="34" charset="0"/>
                <a:ea typeface="Calibri" panose="020F0502020204030204" pitchFamily="34" charset="0"/>
                <a:cs typeface="Calibri" panose="020F0502020204030204" pitchFamily="34" charset="0"/>
              </a:rPr>
              <a:t>There is an unmistakable market signal: over 60 percent of bereaved families now show interest in eco-funerals, and 470 certified green cemeteries are already operating across North America, Europe, and Australasia (</a:t>
            </a:r>
            <a:r>
              <a:rPr lang="en-IN" sz="16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Shenton, 2024)</a:t>
            </a:r>
            <a:r>
              <a:rPr lang="en-IN" sz="1600" dirty="0">
                <a:effectLst/>
                <a:latin typeface="Calibri" panose="020F0502020204030204" pitchFamily="34" charset="0"/>
                <a:ea typeface="Calibri" panose="020F0502020204030204" pitchFamily="34" charset="0"/>
                <a:cs typeface="Calibri" panose="020F0502020204030204" pitchFamily="34" charset="0"/>
              </a:rPr>
              <a:t>. </a:t>
            </a:r>
            <a:endParaRPr sz="1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Research Objectives</a:t>
            </a:r>
          </a:p>
        </p:txBody>
      </p:sp>
      <p:sp>
        <p:nvSpPr>
          <p:cNvPr id="3" name="Content Placeholder 2"/>
          <p:cNvSpPr>
            <a:spLocks noGrp="1"/>
          </p:cNvSpPr>
          <p:nvPr>
            <p:ph idx="1"/>
          </p:nvPr>
        </p:nvSpPr>
        <p:spPr/>
        <p:txBody>
          <a:bodyPr/>
          <a:lstStyle/>
          <a:p>
            <a:r>
              <a:rPr dirty="0"/>
              <a:t>Explore eco-friendly funeral practices in global and Indian contexts.</a:t>
            </a:r>
          </a:p>
          <a:p>
            <a:r>
              <a:rPr dirty="0"/>
              <a:t>Evaluate their ecological, cultural, legal, and economic feasibility.</a:t>
            </a:r>
          </a:p>
          <a:p>
            <a:r>
              <a:rPr dirty="0"/>
              <a:t>Suggest policy and infrastructural reforms to promote adoption.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800" dirty="0"/>
              <a:t>Literature Review </a:t>
            </a:r>
            <a:br>
              <a:rPr lang="en-IN" sz="2800" dirty="0"/>
            </a:br>
            <a:r>
              <a:rPr lang="en-IN" sz="2800" dirty="0"/>
              <a:t>Highlights</a:t>
            </a:r>
            <a:br>
              <a:rPr lang="en-IN" sz="2800" dirty="0"/>
            </a:br>
            <a:r>
              <a:rPr sz="2800" dirty="0"/>
              <a:t>Environmental Impact of Traditional Practices</a:t>
            </a:r>
          </a:p>
        </p:txBody>
      </p:sp>
      <p:sp>
        <p:nvSpPr>
          <p:cNvPr id="3" name="Content Placeholder 2"/>
          <p:cNvSpPr>
            <a:spLocks noGrp="1"/>
          </p:cNvSpPr>
          <p:nvPr>
            <p:ph idx="1"/>
          </p:nvPr>
        </p:nvSpPr>
        <p:spPr/>
        <p:txBody>
          <a:bodyPr>
            <a:noAutofit/>
          </a:bodyPr>
          <a:lstStyle/>
          <a:p>
            <a:r>
              <a:rPr lang="en-IN" sz="1600" dirty="0">
                <a:effectLst/>
                <a:latin typeface="Calibri" panose="020F0502020204030204" pitchFamily="34" charset="0"/>
                <a:ea typeface="Calibri" panose="020F0502020204030204" pitchFamily="34" charset="0"/>
                <a:cs typeface="Times New Roman" panose="02020603050405020304" pitchFamily="18" charset="0"/>
              </a:rPr>
              <a:t>Hindu orthodoxy prescribes open-air pyre cremation, which consumes 300-400 kg of fuelwood per body and emits dense plumes of CO₂, SO₂, and black carbon. </a:t>
            </a:r>
          </a:p>
          <a:p>
            <a:r>
              <a:rPr lang="en-IN" sz="1600" dirty="0">
                <a:effectLst/>
                <a:latin typeface="Calibri" panose="020F0502020204030204" pitchFamily="34" charset="0"/>
                <a:ea typeface="Calibri" panose="020F0502020204030204" pitchFamily="34" charset="0"/>
                <a:cs typeface="Times New Roman" panose="02020603050405020304" pitchFamily="18" charset="0"/>
              </a:rPr>
              <a:t>Traditional vault interments also utilize vast amounts of hardwood, steel, and reinforced concrete, while gas-fired cremation emits approximately 181 kg CO₂-equivalent per body</a:t>
            </a:r>
          </a:p>
          <a:p>
            <a:r>
              <a:rPr lang="en-IN" sz="1600" dirty="0">
                <a:effectLst/>
                <a:latin typeface="Calibri" panose="020F0502020204030204" pitchFamily="34" charset="0"/>
                <a:ea typeface="Calibri" panose="020F0502020204030204" pitchFamily="34" charset="0"/>
                <a:cs typeface="Times New Roman" panose="02020603050405020304" pitchFamily="18" charset="0"/>
              </a:rPr>
              <a:t>CO₂ emissions from a single gas cremation are equivalent to driving a private car for 3,369 km.</a:t>
            </a:r>
          </a:p>
          <a:p>
            <a:r>
              <a:rPr lang="en-IN" sz="1600" dirty="0">
                <a:effectLst/>
                <a:latin typeface="Calibri" panose="020F0502020204030204" pitchFamily="34" charset="0"/>
                <a:ea typeface="Calibri" panose="020F0502020204030204" pitchFamily="34" charset="0"/>
                <a:cs typeface="Times New Roman" panose="02020603050405020304" pitchFamily="18" charset="0"/>
              </a:rPr>
              <a:t> The body is buried, and the amount of carbon dioxide emitted is 833 kg, roughly equal to the amount of carbon dioxide emitted in producing 741 L of beer.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Literature Review Highlights</a:t>
            </a:r>
            <a:br>
              <a:rPr lang="en-IN" dirty="0"/>
            </a:br>
            <a:r>
              <a:rPr dirty="0"/>
              <a:t>Sustainable Alternatives</a:t>
            </a:r>
          </a:p>
        </p:txBody>
      </p:sp>
      <p:sp>
        <p:nvSpPr>
          <p:cNvPr id="3" name="Content Placeholder 2"/>
          <p:cNvSpPr>
            <a:spLocks noGrp="1"/>
          </p:cNvSpPr>
          <p:nvPr>
            <p:ph idx="1"/>
          </p:nvPr>
        </p:nvSpPr>
        <p:spPr/>
        <p:txBody>
          <a:bodyPr>
            <a:noAutofit/>
          </a:bodyPr>
          <a:lstStyle/>
          <a:p>
            <a:r>
              <a:rPr lang="en-IN" sz="1400" dirty="0">
                <a:effectLst/>
                <a:latin typeface="Calibri" panose="020F0502020204030204" pitchFamily="34" charset="0"/>
                <a:ea typeface="Calibri" panose="020F0502020204030204" pitchFamily="34" charset="0"/>
                <a:cs typeface="Calibri" panose="020F0502020204030204" pitchFamily="34" charset="0"/>
              </a:rPr>
              <a:t>Natural burial or conservation burial emphasizes three ecological dividends. </a:t>
            </a:r>
          </a:p>
          <a:p>
            <a:pPr lvl="1"/>
            <a:r>
              <a:rPr lang="en-IN" sz="1400" dirty="0">
                <a:effectLst/>
                <a:latin typeface="Calibri" panose="020F0502020204030204" pitchFamily="34" charset="0"/>
                <a:ea typeface="Calibri" panose="020F0502020204030204" pitchFamily="34" charset="0"/>
                <a:cs typeface="Calibri" panose="020F0502020204030204" pitchFamily="34" charset="0"/>
              </a:rPr>
              <a:t> The avoidance of the use of embalming chemicals. </a:t>
            </a:r>
          </a:p>
          <a:p>
            <a:pPr lvl="1"/>
            <a:r>
              <a:rPr lang="en-IN" sz="1400" dirty="0">
                <a:latin typeface="Calibri" panose="020F0502020204030204" pitchFamily="34" charset="0"/>
                <a:ea typeface="Calibri" panose="020F0502020204030204" pitchFamily="34" charset="0"/>
                <a:cs typeface="Calibri" panose="020F0502020204030204" pitchFamily="34" charset="0"/>
              </a:rPr>
              <a:t>T</a:t>
            </a:r>
            <a:r>
              <a:rPr lang="en-IN" sz="1400" dirty="0">
                <a:effectLst/>
                <a:latin typeface="Calibri" panose="020F0502020204030204" pitchFamily="34" charset="0"/>
                <a:ea typeface="Calibri" panose="020F0502020204030204" pitchFamily="34" charset="0"/>
                <a:cs typeface="Calibri" panose="020F0502020204030204" pitchFamily="34" charset="0"/>
              </a:rPr>
              <a:t>he elimination of non-biodegradable vaults.</a:t>
            </a:r>
          </a:p>
          <a:p>
            <a:pPr lvl="1"/>
            <a:r>
              <a:rPr lang="en-IN" sz="1400" dirty="0">
                <a:effectLst/>
                <a:latin typeface="Calibri" panose="020F0502020204030204" pitchFamily="34" charset="0"/>
                <a:ea typeface="Calibri" panose="020F0502020204030204" pitchFamily="34" charset="0"/>
                <a:cs typeface="Calibri" panose="020F0502020204030204" pitchFamily="34" charset="0"/>
              </a:rPr>
              <a:t>Planting of trees or the management of meadows</a:t>
            </a:r>
          </a:p>
          <a:p>
            <a:r>
              <a:rPr lang="en-US" sz="1400" dirty="0">
                <a:effectLst/>
                <a:latin typeface="Calibri" panose="020F0502020204030204" pitchFamily="34" charset="0"/>
                <a:ea typeface="Calibri" panose="020F0502020204030204" pitchFamily="34" charset="0"/>
                <a:cs typeface="Calibri" panose="020F0502020204030204" pitchFamily="34" charset="0"/>
              </a:rPr>
              <a:t>Human composting became legal in Washington State in 2019; seven other U.S. jurisdictions have allowed it, too. </a:t>
            </a:r>
            <a:r>
              <a:rPr lang="en-IN" sz="1400" dirty="0">
                <a:effectLst/>
                <a:latin typeface="Calibri" panose="020F0502020204030204" pitchFamily="34" charset="0"/>
                <a:ea typeface="Calibri" panose="020F0502020204030204" pitchFamily="34" charset="0"/>
                <a:cs typeface="Calibri" panose="020F0502020204030204" pitchFamily="34" charset="0"/>
              </a:rPr>
              <a:t>The energy required to perform the process was about an eighth of that needed for cremation.</a:t>
            </a:r>
          </a:p>
          <a:p>
            <a:pPr algn="just"/>
            <a:r>
              <a:rPr lang="en-IN" sz="1400" b="1" dirty="0">
                <a:effectLst/>
                <a:latin typeface="Calibri" panose="020F0502020204030204" pitchFamily="34" charset="0"/>
                <a:ea typeface="Calibri" panose="020F0502020204030204" pitchFamily="34" charset="0"/>
                <a:cs typeface="Calibri" panose="020F0502020204030204" pitchFamily="34" charset="0"/>
              </a:rPr>
              <a:t>Alkaline hydrolysis (</a:t>
            </a:r>
            <a:r>
              <a:rPr lang="en-IN" sz="1400" b="1" dirty="0" err="1">
                <a:effectLst/>
                <a:latin typeface="Calibri" panose="020F0502020204030204" pitchFamily="34" charset="0"/>
                <a:ea typeface="Calibri" panose="020F0502020204030204" pitchFamily="34" charset="0"/>
                <a:cs typeface="Calibri" panose="020F0502020204030204" pitchFamily="34" charset="0"/>
              </a:rPr>
              <a:t>Aquamation</a:t>
            </a:r>
            <a:r>
              <a:rPr lang="en-IN" sz="1400" b="1" dirty="0">
                <a:effectLst/>
                <a:latin typeface="Calibri" panose="020F0502020204030204" pitchFamily="34" charset="0"/>
                <a:ea typeface="Calibri" panose="020F0502020204030204" pitchFamily="34" charset="0"/>
                <a:cs typeface="Calibri" panose="020F0502020204030204" pitchFamily="34" charset="0"/>
              </a:rPr>
              <a:t> / Water cremation) </a:t>
            </a:r>
            <a:r>
              <a:rPr lang="en-IN" sz="1400" dirty="0">
                <a:effectLst/>
                <a:latin typeface="Calibri" panose="020F0502020204030204" pitchFamily="34" charset="0"/>
                <a:ea typeface="Calibri" panose="020F0502020204030204" pitchFamily="34" charset="0"/>
                <a:cs typeface="Calibri" panose="020F0502020204030204" pitchFamily="34" charset="0"/>
              </a:rPr>
              <a:t>Soft tissue is dissolved in a 95 % water, 5 % alkali solution via alkaline hydrolysis, at about 150 °C and high pressure. That leaves behind sterile bone ash. </a:t>
            </a:r>
            <a:endParaRPr lang="en-US" sz="1400" dirty="0">
              <a:latin typeface="Calibri" panose="020F0502020204030204" pitchFamily="34" charset="0"/>
              <a:ea typeface="Calibri" panose="020F0502020204030204" pitchFamily="34" charset="0"/>
              <a:cs typeface="Calibri" panose="020F0502020204030204" pitchFamily="34" charset="0"/>
            </a:endParaRPr>
          </a:p>
          <a:p>
            <a:r>
              <a:rPr lang="en-IN" sz="1400" dirty="0">
                <a:effectLst/>
                <a:latin typeface="Calibri" panose="020F0502020204030204" pitchFamily="34" charset="0"/>
                <a:ea typeface="Calibri" panose="020F0502020204030204" pitchFamily="34" charset="0"/>
                <a:cs typeface="Calibri" panose="020F0502020204030204" pitchFamily="34" charset="0"/>
              </a:rPr>
              <a:t>The international green-funeral service market was valued at US$622.5 million last year (2023) and is projected to exceed US$1.1 billion by 2030.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Literature Review Highlights</a:t>
            </a:r>
            <a:br>
              <a:rPr lang="en-IN" dirty="0"/>
            </a:br>
            <a:r>
              <a:rPr dirty="0"/>
              <a:t>Global &amp; Indian Landscape</a:t>
            </a:r>
          </a:p>
        </p:txBody>
      </p:sp>
      <p:sp>
        <p:nvSpPr>
          <p:cNvPr id="3" name="Content Placeholder 2"/>
          <p:cNvSpPr>
            <a:spLocks noGrp="1"/>
          </p:cNvSpPr>
          <p:nvPr>
            <p:ph idx="1"/>
          </p:nvPr>
        </p:nvSpPr>
        <p:spPr/>
        <p:txBody>
          <a:bodyPr>
            <a:normAutofit/>
          </a:bodyPr>
          <a:lstStyle/>
          <a:p>
            <a:pPr algn="just"/>
            <a:r>
              <a:rPr lang="en-IN" sz="1600" dirty="0">
                <a:effectLst/>
                <a:latin typeface="Calibri" panose="020F0502020204030204" pitchFamily="34" charset="0"/>
                <a:ea typeface="Calibri" panose="020F0502020204030204" pitchFamily="34" charset="0"/>
                <a:cs typeface="Calibri" panose="020F0502020204030204" pitchFamily="34" charset="0"/>
              </a:rPr>
              <a:t>European health authorities have started to lay down acceptability frameworks (e.g., Netherlands, 2020) for new technologies that concentrate on three core aspects: dignity, safety, and sustainability.</a:t>
            </a:r>
          </a:p>
          <a:p>
            <a:r>
              <a:rPr sz="1600" dirty="0">
                <a:latin typeface="Calibri" panose="020F0502020204030204" pitchFamily="34" charset="0"/>
                <a:ea typeface="Calibri" panose="020F0502020204030204" pitchFamily="34" charset="0"/>
                <a:cs typeface="Calibri" panose="020F0502020204030204" pitchFamily="34" charset="0"/>
              </a:rPr>
              <a:t>India </a:t>
            </a:r>
            <a:r>
              <a:rPr lang="en-US" sz="1600" dirty="0">
                <a:latin typeface="Calibri" panose="020F0502020204030204" pitchFamily="34" charset="0"/>
                <a:ea typeface="Calibri" panose="020F0502020204030204" pitchFamily="34" charset="0"/>
                <a:cs typeface="Calibri" panose="020F0502020204030204" pitchFamily="34" charset="0"/>
              </a:rPr>
              <a:t>is </a:t>
            </a:r>
            <a:r>
              <a:rPr sz="1600" dirty="0">
                <a:latin typeface="Calibri" panose="020F0502020204030204" pitchFamily="34" charset="0"/>
                <a:ea typeface="Calibri" panose="020F0502020204030204" pitchFamily="34" charset="0"/>
                <a:cs typeface="Calibri" panose="020F0502020204030204" pitchFamily="34" charset="0"/>
              </a:rPr>
              <a:t>still dominated by traditional</a:t>
            </a:r>
            <a:r>
              <a:rPr lang="en-US" sz="1600" dirty="0">
                <a:latin typeface="Calibri" panose="020F0502020204030204" pitchFamily="34" charset="0"/>
                <a:ea typeface="Calibri" panose="020F0502020204030204" pitchFamily="34" charset="0"/>
                <a:cs typeface="Calibri" panose="020F0502020204030204" pitchFamily="34" charset="0"/>
              </a:rPr>
              <a:t> methods</a:t>
            </a:r>
            <a:r>
              <a:rPr sz="1600" dirty="0">
                <a:latin typeface="Calibri" panose="020F0502020204030204" pitchFamily="34" charset="0"/>
                <a:ea typeface="Calibri" panose="020F0502020204030204" pitchFamily="34" charset="0"/>
                <a:cs typeface="Calibri" panose="020F0502020204030204" pitchFamily="34" charset="0"/>
              </a:rPr>
              <a:t>.</a:t>
            </a:r>
            <a:r>
              <a:rPr lang="en-IN" sz="1600" dirty="0">
                <a:effectLst/>
                <a:latin typeface="Calibri" panose="020F0502020204030204" pitchFamily="34" charset="0"/>
                <a:ea typeface="Calibri" panose="020F0502020204030204" pitchFamily="34" charset="0"/>
                <a:cs typeface="Calibri" panose="020F0502020204030204" pitchFamily="34" charset="0"/>
              </a:rPr>
              <a:t> While the municipal corporations of Nagpur and Nashik are installing LPG or electric </a:t>
            </a:r>
            <a:r>
              <a:rPr lang="en-IN" sz="1600" dirty="0">
                <a:latin typeface="Calibri" panose="020F0502020204030204" pitchFamily="34" charset="0"/>
                <a:ea typeface="Calibri" panose="020F0502020204030204" pitchFamily="34" charset="0"/>
                <a:cs typeface="Calibri" panose="020F0502020204030204" pitchFamily="34" charset="0"/>
              </a:rPr>
              <a:t>cremators under the National Clean Air Program, </a:t>
            </a:r>
            <a:r>
              <a:rPr lang="en-IN" sz="1600" dirty="0">
                <a:effectLst/>
                <a:latin typeface="Calibri" panose="020F0502020204030204" pitchFamily="34" charset="0"/>
                <a:ea typeface="Calibri" panose="020F0502020204030204" pitchFamily="34" charset="0"/>
                <a:cs typeface="Calibri" panose="020F0502020204030204" pitchFamily="34" charset="0"/>
              </a:rPr>
              <a:t>a staggering 70% of the 17,000 annual cremations in the cities in 2024-25 are still using wood. </a:t>
            </a:r>
            <a:endParaRPr sz="1600" dirty="0">
              <a:latin typeface="Calibri" panose="020F0502020204030204" pitchFamily="34" charset="0"/>
              <a:ea typeface="Calibri" panose="020F0502020204030204" pitchFamily="34" charset="0"/>
              <a:cs typeface="Calibri" panose="020F0502020204030204" pitchFamily="34" charset="0"/>
            </a:endParaRPr>
          </a:p>
          <a:p>
            <a:r>
              <a:rPr lang="en-IN" sz="1600" dirty="0">
                <a:effectLst/>
                <a:latin typeface="Calibri" panose="020F0502020204030204" pitchFamily="34" charset="0"/>
                <a:ea typeface="Calibri" panose="020F0502020204030204" pitchFamily="34" charset="0"/>
                <a:cs typeface="Calibri" panose="020F0502020204030204" pitchFamily="34" charset="0"/>
              </a:rPr>
              <a:t>Some suggest doctrinal flexibility. Some call it “green moksha”; others refer to it as “organic </a:t>
            </a:r>
            <a:r>
              <a:rPr lang="en-IN" sz="1600" dirty="0" err="1">
                <a:effectLst/>
                <a:latin typeface="Calibri" panose="020F0502020204030204" pitchFamily="34" charset="0"/>
                <a:ea typeface="Calibri" panose="020F0502020204030204" pitchFamily="34" charset="0"/>
                <a:cs typeface="Calibri" panose="020F0502020204030204" pitchFamily="34" charset="0"/>
              </a:rPr>
              <a:t>janazah</a:t>
            </a:r>
            <a:r>
              <a:rPr lang="en-IN" sz="1600" dirty="0">
                <a:effectLst/>
                <a:latin typeface="Calibri" panose="020F0502020204030204" pitchFamily="34" charset="0"/>
                <a:ea typeface="Calibri" panose="020F0502020204030204" pitchFamily="34" charset="0"/>
                <a:cs typeface="Calibri" panose="020F0502020204030204" pitchFamily="34" charset="0"/>
              </a:rPr>
              <a:t>.” </a:t>
            </a:r>
            <a:endParaRPr sz="1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a:t>
            </a:r>
            <a:r>
              <a:rPr dirty="0"/>
              <a:t>Methodology</a:t>
            </a:r>
          </a:p>
        </p:txBody>
      </p:sp>
      <p:sp>
        <p:nvSpPr>
          <p:cNvPr id="3" name="Content Placeholder 2"/>
          <p:cNvSpPr>
            <a:spLocks noGrp="1"/>
          </p:cNvSpPr>
          <p:nvPr>
            <p:ph idx="1"/>
          </p:nvPr>
        </p:nvSpPr>
        <p:spPr/>
        <p:txBody>
          <a:bodyPr>
            <a:normAutofit/>
          </a:bodyPr>
          <a:lstStyle/>
          <a:p>
            <a:r>
              <a:rPr sz="1600" dirty="0">
                <a:latin typeface="Calibri" panose="020F0502020204030204" pitchFamily="34" charset="0"/>
                <a:ea typeface="Calibri" panose="020F0502020204030204" pitchFamily="34" charset="0"/>
                <a:cs typeface="Calibri" panose="020F0502020204030204" pitchFamily="34" charset="0"/>
              </a:rPr>
              <a:t>Mixed-methods: quantitative survey (N=350) and qualitative interviews (n=20).</a:t>
            </a:r>
          </a:p>
          <a:p>
            <a:r>
              <a:rPr sz="1600" dirty="0">
                <a:latin typeface="Calibri" panose="020F0502020204030204" pitchFamily="34" charset="0"/>
                <a:ea typeface="Calibri" panose="020F0502020204030204" pitchFamily="34" charset="0"/>
                <a:cs typeface="Calibri" panose="020F0502020204030204" pitchFamily="34" charset="0"/>
              </a:rPr>
              <a:t>Surveys conducted in 5 Indian metro cities</a:t>
            </a:r>
            <a:r>
              <a:rPr lang="en-US" sz="1600" dirty="0">
                <a:latin typeface="Calibri" panose="020F0502020204030204" pitchFamily="34" charset="0"/>
                <a:ea typeface="Calibri" panose="020F0502020204030204" pitchFamily="34" charset="0"/>
                <a:cs typeface="Calibri" panose="020F0502020204030204" pitchFamily="34" charset="0"/>
              </a:rPr>
              <a:t> (</a:t>
            </a:r>
            <a:r>
              <a:rPr lang="en-IN" sz="1600" dirty="0">
                <a:effectLst/>
                <a:latin typeface="Calibri" panose="020F0502020204030204" pitchFamily="34" charset="0"/>
                <a:ea typeface="Calibri" panose="020F0502020204030204" pitchFamily="34" charset="0"/>
                <a:cs typeface="Calibri" panose="020F0502020204030204" pitchFamily="34" charset="0"/>
              </a:rPr>
              <a:t>Delhi, Mumbai, Bengaluru, Kolkata, and Hyderabad).</a:t>
            </a:r>
            <a:endParaRPr sz="1600" dirty="0">
              <a:latin typeface="Calibri" panose="020F0502020204030204" pitchFamily="34" charset="0"/>
              <a:ea typeface="Calibri" panose="020F0502020204030204" pitchFamily="34" charset="0"/>
              <a:cs typeface="Calibri" panose="020F0502020204030204" pitchFamily="34" charset="0"/>
            </a:endParaRPr>
          </a:p>
          <a:p>
            <a:r>
              <a:rPr sz="1600" dirty="0">
                <a:latin typeface="Calibri" panose="020F0502020204030204" pitchFamily="34" charset="0"/>
                <a:ea typeface="Calibri" panose="020F0502020204030204" pitchFamily="34" charset="0"/>
                <a:cs typeface="Calibri" panose="020F0502020204030204" pitchFamily="34" charset="0"/>
              </a:rPr>
              <a:t>Interviewees: Funeral directors, regulators, religious scholars, NGOs</a:t>
            </a:r>
            <a:r>
              <a:rPr lang="en-US" sz="1600" dirty="0">
                <a:latin typeface="Calibri" panose="020F0502020204030204" pitchFamily="34" charset="0"/>
                <a:ea typeface="Calibri" panose="020F0502020204030204" pitchFamily="34" charset="0"/>
                <a:cs typeface="Calibri" panose="020F0502020204030204" pitchFamily="34" charset="0"/>
              </a:rPr>
              <a:t> (I</a:t>
            </a:r>
            <a:r>
              <a:rPr lang="en-IN" sz="1600" dirty="0" err="1">
                <a:effectLst/>
                <a:latin typeface="Calibri" panose="020F0502020204030204" pitchFamily="34" charset="0"/>
                <a:ea typeface="Calibri" panose="020F0502020204030204" pitchFamily="34" charset="0"/>
                <a:cs typeface="Calibri" panose="020F0502020204030204" pitchFamily="34" charset="0"/>
              </a:rPr>
              <a:t>nterviews</a:t>
            </a:r>
            <a:r>
              <a:rPr lang="en-IN" sz="1600" dirty="0">
                <a:effectLst/>
                <a:latin typeface="Calibri" panose="020F0502020204030204" pitchFamily="34" charset="0"/>
                <a:ea typeface="Calibri" panose="020F0502020204030204" pitchFamily="34" charset="0"/>
                <a:cs typeface="Calibri" panose="020F0502020204030204" pitchFamily="34" charset="0"/>
              </a:rPr>
              <a:t> were conducted with funeral-industry operators (n = 5), municipal regulators (n = 4), religious leaders (n = 5), environmental NGOs (n = 3), and urban planners/designers (n = 3)). </a:t>
            </a:r>
            <a:endParaRPr sz="1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286CA75-A8F9-4038-B759-A76B86BB4AB6}"/>
              </a:ext>
            </a:extLst>
          </p:cNvPr>
          <p:cNvGraphicFramePr>
            <a:graphicFrameLocks noGrp="1"/>
          </p:cNvGraphicFramePr>
          <p:nvPr>
            <p:extLst>
              <p:ext uri="{D42A27DB-BD31-4B8C-83A1-F6EECF244321}">
                <p14:modId xmlns:p14="http://schemas.microsoft.com/office/powerpoint/2010/main" val="3905680568"/>
              </p:ext>
            </p:extLst>
          </p:nvPr>
        </p:nvGraphicFramePr>
        <p:xfrm>
          <a:off x="2548647" y="1075563"/>
          <a:ext cx="4124527" cy="302451"/>
        </p:xfrm>
        <a:graphic>
          <a:graphicData uri="http://schemas.openxmlformats.org/drawingml/2006/table">
            <a:tbl>
              <a:tblPr firstRow="1" firstCol="1" bandRow="1">
                <a:tableStyleId>{5C22544A-7EE6-4342-B048-85BDC9FD1C3A}</a:tableStyleId>
              </a:tblPr>
              <a:tblGrid>
                <a:gridCol w="4124527">
                  <a:extLst>
                    <a:ext uri="{9D8B030D-6E8A-4147-A177-3AD203B41FA5}">
                      <a16:colId xmlns:a16="http://schemas.microsoft.com/office/drawing/2014/main" val="2165862277"/>
                    </a:ext>
                  </a:extLst>
                </a:gridCol>
              </a:tblGrid>
              <a:tr h="0">
                <a:tc>
                  <a:txBody>
                    <a:bodyPr/>
                    <a:lstStyle/>
                    <a:p>
                      <a:pPr algn="just">
                        <a:lnSpc>
                          <a:spcPct val="107000"/>
                        </a:lnSpc>
                      </a:pPr>
                      <a:r>
                        <a:rPr lang="en-IN" sz="1800" dirty="0">
                          <a:effectLst/>
                        </a:rPr>
                        <a:t>Table 1. Sample Characteristics (N = 350)     </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110981980"/>
                  </a:ext>
                </a:extLst>
              </a:tr>
            </a:tbl>
          </a:graphicData>
        </a:graphic>
      </p:graphicFrame>
      <p:graphicFrame>
        <p:nvGraphicFramePr>
          <p:cNvPr id="3" name="Table 2">
            <a:extLst>
              <a:ext uri="{FF2B5EF4-FFF2-40B4-BE49-F238E27FC236}">
                <a16:creationId xmlns:a16="http://schemas.microsoft.com/office/drawing/2014/main" id="{B269BD2B-3655-4C0D-BC06-30DBCC07E663}"/>
              </a:ext>
            </a:extLst>
          </p:cNvPr>
          <p:cNvGraphicFramePr>
            <a:graphicFrameLocks noGrp="1"/>
          </p:cNvGraphicFramePr>
          <p:nvPr>
            <p:extLst>
              <p:ext uri="{D42A27DB-BD31-4B8C-83A1-F6EECF244321}">
                <p14:modId xmlns:p14="http://schemas.microsoft.com/office/powerpoint/2010/main" val="576185227"/>
              </p:ext>
            </p:extLst>
          </p:nvPr>
        </p:nvGraphicFramePr>
        <p:xfrm>
          <a:off x="1056641" y="1460120"/>
          <a:ext cx="7051039" cy="4662948"/>
        </p:xfrm>
        <a:graphic>
          <a:graphicData uri="http://schemas.openxmlformats.org/drawingml/2006/table">
            <a:tbl>
              <a:tblPr firstRow="1" firstCol="1" bandRow="1">
                <a:tableStyleId>{5C22544A-7EE6-4342-B048-85BDC9FD1C3A}</a:tableStyleId>
              </a:tblPr>
              <a:tblGrid>
                <a:gridCol w="3343512">
                  <a:extLst>
                    <a:ext uri="{9D8B030D-6E8A-4147-A177-3AD203B41FA5}">
                      <a16:colId xmlns:a16="http://schemas.microsoft.com/office/drawing/2014/main" val="3198346166"/>
                    </a:ext>
                  </a:extLst>
                </a:gridCol>
                <a:gridCol w="1225862">
                  <a:extLst>
                    <a:ext uri="{9D8B030D-6E8A-4147-A177-3AD203B41FA5}">
                      <a16:colId xmlns:a16="http://schemas.microsoft.com/office/drawing/2014/main" val="3793144663"/>
                    </a:ext>
                  </a:extLst>
                </a:gridCol>
                <a:gridCol w="2481665">
                  <a:extLst>
                    <a:ext uri="{9D8B030D-6E8A-4147-A177-3AD203B41FA5}">
                      <a16:colId xmlns:a16="http://schemas.microsoft.com/office/drawing/2014/main" val="1590655555"/>
                    </a:ext>
                  </a:extLst>
                </a:gridCol>
              </a:tblGrid>
              <a:tr h="152531">
                <a:tc>
                  <a:txBody>
                    <a:bodyPr/>
                    <a:lstStyle/>
                    <a:p>
                      <a:pPr>
                        <a:lnSpc>
                          <a:spcPct val="107000"/>
                        </a:lnSpc>
                        <a:spcAft>
                          <a:spcPts val="800"/>
                        </a:spcAft>
                      </a:pPr>
                      <a:r>
                        <a:rPr lang="en-IN" sz="1600" dirty="0">
                          <a:effectLst/>
                        </a:rPr>
                        <a:t>Variable</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31" marR="45631" marT="0" marB="0" anchor="ctr"/>
                </a:tc>
                <a:tc>
                  <a:txBody>
                    <a:bodyPr/>
                    <a:lstStyle/>
                    <a:p>
                      <a:pPr>
                        <a:lnSpc>
                          <a:spcPct val="107000"/>
                        </a:lnSpc>
                        <a:spcAft>
                          <a:spcPts val="800"/>
                        </a:spcAft>
                      </a:pPr>
                      <a:r>
                        <a:rPr lang="en-IN" sz="1600">
                          <a:effectLst/>
                        </a:rPr>
                        <a:t>Categories</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5631" marR="45631" marT="0" marB="0" anchor="ctr"/>
                </a:tc>
                <a:tc>
                  <a:txBody>
                    <a:bodyPr/>
                    <a:lstStyle/>
                    <a:p>
                      <a:pPr>
                        <a:lnSpc>
                          <a:spcPct val="107000"/>
                        </a:lnSpc>
                        <a:spcAft>
                          <a:spcPts val="800"/>
                        </a:spcAft>
                      </a:pPr>
                      <a:r>
                        <a:rPr lang="en-IN" sz="1600">
                          <a:effectLst/>
                        </a:rPr>
                        <a:t>% (n)</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5631" marR="45631" marT="0" marB="0" anchor="ctr"/>
                </a:tc>
                <a:extLst>
                  <a:ext uri="{0D108BD9-81ED-4DB2-BD59-A6C34878D82A}">
                    <a16:rowId xmlns:a16="http://schemas.microsoft.com/office/drawing/2014/main" val="82268056"/>
                  </a:ext>
                </a:extLst>
              </a:tr>
              <a:tr h="307012">
                <a:tc>
                  <a:txBody>
                    <a:bodyPr/>
                    <a:lstStyle/>
                    <a:p>
                      <a:pPr>
                        <a:lnSpc>
                          <a:spcPct val="107000"/>
                        </a:lnSpc>
                        <a:spcAft>
                          <a:spcPts val="800"/>
                        </a:spcAft>
                      </a:pPr>
                      <a:r>
                        <a:rPr lang="en-IN" sz="2000" dirty="0">
                          <a:effectLst/>
                        </a:rPr>
                        <a:t>Gender</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631" marR="45631" marT="0" marB="0" anchor="ctr"/>
                </a:tc>
                <a:tc>
                  <a:txBody>
                    <a:bodyPr/>
                    <a:lstStyle/>
                    <a:p>
                      <a:pPr>
                        <a:lnSpc>
                          <a:spcPct val="107000"/>
                        </a:lnSpc>
                        <a:spcAft>
                          <a:spcPts val="800"/>
                        </a:spcAft>
                      </a:pPr>
                      <a:r>
                        <a:rPr lang="en-IN" sz="900" b="1" dirty="0">
                          <a:effectLst/>
                        </a:rPr>
                        <a:t>Male / Female / Non-binary</a:t>
                      </a:r>
                      <a:endParaRPr lang="en-IN"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631" marR="45631" marT="0" marB="0" anchor="ctr"/>
                </a:tc>
                <a:tc>
                  <a:txBody>
                    <a:bodyPr/>
                    <a:lstStyle/>
                    <a:p>
                      <a:pPr>
                        <a:lnSpc>
                          <a:spcPct val="107000"/>
                        </a:lnSpc>
                        <a:spcAft>
                          <a:spcPts val="800"/>
                        </a:spcAft>
                      </a:pPr>
                      <a:r>
                        <a:rPr lang="en-IN" sz="900" b="1" dirty="0">
                          <a:effectLst/>
                        </a:rPr>
                        <a:t>51.1 (179) / </a:t>
                      </a:r>
                      <a:endParaRPr lang="en-IN" sz="800" b="1" dirty="0">
                        <a:effectLst/>
                      </a:endParaRPr>
                    </a:p>
                    <a:p>
                      <a:pPr>
                        <a:lnSpc>
                          <a:spcPct val="107000"/>
                        </a:lnSpc>
                        <a:spcAft>
                          <a:spcPts val="800"/>
                        </a:spcAft>
                      </a:pPr>
                      <a:r>
                        <a:rPr lang="en-IN" sz="900" b="1" dirty="0">
                          <a:effectLst/>
                        </a:rPr>
                        <a:t>47.4 (166) / </a:t>
                      </a:r>
                      <a:endParaRPr lang="en-IN" sz="800" b="1" dirty="0">
                        <a:effectLst/>
                      </a:endParaRPr>
                    </a:p>
                    <a:p>
                      <a:pPr>
                        <a:lnSpc>
                          <a:spcPct val="107000"/>
                        </a:lnSpc>
                        <a:spcAft>
                          <a:spcPts val="800"/>
                        </a:spcAft>
                      </a:pPr>
                      <a:r>
                        <a:rPr lang="en-IN" sz="900" b="1" dirty="0">
                          <a:effectLst/>
                        </a:rPr>
                        <a:t>1.5 (5)</a:t>
                      </a:r>
                      <a:endParaRPr lang="en-IN"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631" marR="45631" marT="0" marB="0" anchor="ctr"/>
                </a:tc>
                <a:extLst>
                  <a:ext uri="{0D108BD9-81ED-4DB2-BD59-A6C34878D82A}">
                    <a16:rowId xmlns:a16="http://schemas.microsoft.com/office/drawing/2014/main" val="1380686255"/>
                  </a:ext>
                </a:extLst>
              </a:tr>
              <a:tr h="995298">
                <a:tc>
                  <a:txBody>
                    <a:bodyPr/>
                    <a:lstStyle/>
                    <a:p>
                      <a:pPr>
                        <a:lnSpc>
                          <a:spcPct val="107000"/>
                        </a:lnSpc>
                        <a:spcAft>
                          <a:spcPts val="800"/>
                        </a:spcAft>
                      </a:pPr>
                      <a:r>
                        <a:rPr lang="en-IN" sz="2000" dirty="0">
                          <a:effectLst/>
                        </a:rPr>
                        <a:t>Age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631" marR="45631" marT="0" marB="0" anchor="ctr"/>
                </a:tc>
                <a:tc>
                  <a:txBody>
                    <a:bodyPr/>
                    <a:lstStyle/>
                    <a:p>
                      <a:pPr>
                        <a:lnSpc>
                          <a:spcPct val="107000"/>
                        </a:lnSpc>
                        <a:spcAft>
                          <a:spcPts val="800"/>
                        </a:spcAft>
                      </a:pPr>
                      <a:r>
                        <a:rPr lang="en-IN" sz="900" b="1" dirty="0">
                          <a:effectLst/>
                        </a:rPr>
                        <a:t>18–29 / 30–44 / 45–59 / 60+</a:t>
                      </a:r>
                      <a:endParaRPr lang="en-IN"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631" marR="45631" marT="0" marB="0" anchor="ctr"/>
                </a:tc>
                <a:tc>
                  <a:txBody>
                    <a:bodyPr/>
                    <a:lstStyle/>
                    <a:p>
                      <a:pPr>
                        <a:lnSpc>
                          <a:spcPct val="107000"/>
                        </a:lnSpc>
                        <a:spcAft>
                          <a:spcPts val="800"/>
                        </a:spcAft>
                      </a:pPr>
                      <a:r>
                        <a:rPr lang="en-IN" sz="900" b="1" dirty="0">
                          <a:effectLst/>
                        </a:rPr>
                        <a:t>34.0 (119) / </a:t>
                      </a:r>
                      <a:endParaRPr lang="en-IN" sz="800" b="1" dirty="0">
                        <a:effectLst/>
                      </a:endParaRPr>
                    </a:p>
                    <a:p>
                      <a:pPr>
                        <a:lnSpc>
                          <a:spcPct val="107000"/>
                        </a:lnSpc>
                        <a:spcAft>
                          <a:spcPts val="800"/>
                        </a:spcAft>
                      </a:pPr>
                      <a:r>
                        <a:rPr lang="en-IN" sz="900" b="1" dirty="0">
                          <a:effectLst/>
                        </a:rPr>
                        <a:t>38.9 (136) /</a:t>
                      </a:r>
                      <a:endParaRPr lang="en-IN" sz="800" b="1" dirty="0">
                        <a:effectLst/>
                      </a:endParaRPr>
                    </a:p>
                    <a:p>
                      <a:pPr>
                        <a:lnSpc>
                          <a:spcPct val="107000"/>
                        </a:lnSpc>
                        <a:spcAft>
                          <a:spcPts val="800"/>
                        </a:spcAft>
                      </a:pPr>
                      <a:r>
                        <a:rPr lang="en-IN" sz="900" b="1" dirty="0">
                          <a:effectLst/>
                        </a:rPr>
                        <a:t> 20.6 (72) / </a:t>
                      </a:r>
                      <a:endParaRPr lang="en-IN" sz="800" b="1" dirty="0">
                        <a:effectLst/>
                      </a:endParaRPr>
                    </a:p>
                    <a:p>
                      <a:pPr>
                        <a:lnSpc>
                          <a:spcPct val="107000"/>
                        </a:lnSpc>
                        <a:spcAft>
                          <a:spcPts val="800"/>
                        </a:spcAft>
                      </a:pPr>
                      <a:r>
                        <a:rPr lang="en-IN" sz="900" b="1" dirty="0">
                          <a:effectLst/>
                        </a:rPr>
                        <a:t>6.6 (23)</a:t>
                      </a:r>
                      <a:endParaRPr lang="en-IN"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631" marR="45631" marT="0" marB="0" anchor="ctr"/>
                </a:tc>
                <a:extLst>
                  <a:ext uri="{0D108BD9-81ED-4DB2-BD59-A6C34878D82A}">
                    <a16:rowId xmlns:a16="http://schemas.microsoft.com/office/drawing/2014/main" val="3709423102"/>
                  </a:ext>
                </a:extLst>
              </a:tr>
              <a:tr h="1276220">
                <a:tc>
                  <a:txBody>
                    <a:bodyPr/>
                    <a:lstStyle/>
                    <a:p>
                      <a:pPr>
                        <a:lnSpc>
                          <a:spcPct val="107000"/>
                        </a:lnSpc>
                        <a:spcAft>
                          <a:spcPts val="800"/>
                        </a:spcAft>
                      </a:pPr>
                      <a:r>
                        <a:rPr lang="en-IN" sz="2000" dirty="0">
                          <a:effectLst/>
                        </a:rPr>
                        <a:t>Religion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631" marR="45631" marT="0" marB="0" anchor="ctr"/>
                </a:tc>
                <a:tc>
                  <a:txBody>
                    <a:bodyPr/>
                    <a:lstStyle/>
                    <a:p>
                      <a:pPr>
                        <a:lnSpc>
                          <a:spcPct val="107000"/>
                        </a:lnSpc>
                        <a:spcAft>
                          <a:spcPts val="800"/>
                        </a:spcAft>
                      </a:pPr>
                      <a:r>
                        <a:rPr lang="en-IN" sz="900" b="1" dirty="0">
                          <a:effectLst/>
                        </a:rPr>
                        <a:t>Hindu / Muslim / Christian / Sikh / Other</a:t>
                      </a:r>
                      <a:endParaRPr lang="en-IN"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631" marR="45631" marT="0" marB="0" anchor="ctr"/>
                </a:tc>
                <a:tc>
                  <a:txBody>
                    <a:bodyPr/>
                    <a:lstStyle/>
                    <a:p>
                      <a:pPr>
                        <a:lnSpc>
                          <a:spcPct val="107000"/>
                        </a:lnSpc>
                        <a:spcAft>
                          <a:spcPts val="800"/>
                        </a:spcAft>
                      </a:pPr>
                      <a:r>
                        <a:rPr lang="en-IN" sz="900" b="1" dirty="0">
                          <a:effectLst/>
                        </a:rPr>
                        <a:t>61.4 (215) / </a:t>
                      </a:r>
                      <a:endParaRPr lang="en-IN" sz="800" b="1" dirty="0">
                        <a:effectLst/>
                      </a:endParaRPr>
                    </a:p>
                    <a:p>
                      <a:pPr>
                        <a:lnSpc>
                          <a:spcPct val="107000"/>
                        </a:lnSpc>
                        <a:spcAft>
                          <a:spcPts val="800"/>
                        </a:spcAft>
                      </a:pPr>
                      <a:r>
                        <a:rPr lang="en-IN" sz="900" b="1" dirty="0">
                          <a:effectLst/>
                        </a:rPr>
                        <a:t>17.1 (60) / </a:t>
                      </a:r>
                      <a:endParaRPr lang="en-IN" sz="800" b="1" dirty="0">
                        <a:effectLst/>
                      </a:endParaRPr>
                    </a:p>
                    <a:p>
                      <a:pPr>
                        <a:lnSpc>
                          <a:spcPct val="107000"/>
                        </a:lnSpc>
                        <a:spcAft>
                          <a:spcPts val="800"/>
                        </a:spcAft>
                      </a:pPr>
                      <a:r>
                        <a:rPr lang="en-IN" sz="900" b="1" dirty="0">
                          <a:effectLst/>
                        </a:rPr>
                        <a:t>11.4 (40) /</a:t>
                      </a:r>
                      <a:endParaRPr lang="en-IN" sz="800" b="1" dirty="0">
                        <a:effectLst/>
                      </a:endParaRPr>
                    </a:p>
                    <a:p>
                      <a:pPr>
                        <a:lnSpc>
                          <a:spcPct val="107000"/>
                        </a:lnSpc>
                        <a:spcAft>
                          <a:spcPts val="800"/>
                        </a:spcAft>
                      </a:pPr>
                      <a:r>
                        <a:rPr lang="en-IN" sz="900" b="1" dirty="0">
                          <a:effectLst/>
                        </a:rPr>
                        <a:t>4.0 (14) / </a:t>
                      </a:r>
                      <a:endParaRPr lang="en-IN" sz="800" b="1" dirty="0">
                        <a:effectLst/>
                      </a:endParaRPr>
                    </a:p>
                    <a:p>
                      <a:pPr>
                        <a:lnSpc>
                          <a:spcPct val="107000"/>
                        </a:lnSpc>
                        <a:spcAft>
                          <a:spcPts val="800"/>
                        </a:spcAft>
                      </a:pPr>
                      <a:r>
                        <a:rPr lang="en-IN" sz="900" b="1" dirty="0">
                          <a:effectLst/>
                        </a:rPr>
                        <a:t>6.0 (21)</a:t>
                      </a:r>
                      <a:endParaRPr lang="en-IN"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631" marR="45631" marT="0" marB="0" anchor="ctr"/>
                </a:tc>
                <a:extLst>
                  <a:ext uri="{0D108BD9-81ED-4DB2-BD59-A6C34878D82A}">
                    <a16:rowId xmlns:a16="http://schemas.microsoft.com/office/drawing/2014/main" val="2339209466"/>
                  </a:ext>
                </a:extLst>
              </a:tr>
              <a:tr h="786593">
                <a:tc>
                  <a:txBody>
                    <a:bodyPr/>
                    <a:lstStyle/>
                    <a:p>
                      <a:pPr>
                        <a:lnSpc>
                          <a:spcPct val="107000"/>
                        </a:lnSpc>
                        <a:spcAft>
                          <a:spcPts val="800"/>
                        </a:spcAft>
                      </a:pPr>
                      <a:r>
                        <a:rPr lang="en-IN" sz="2000" dirty="0">
                          <a:effectLst/>
                        </a:rPr>
                        <a:t>Education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631" marR="45631" marT="0" marB="0" anchor="ctr"/>
                </a:tc>
                <a:tc>
                  <a:txBody>
                    <a:bodyPr/>
                    <a:lstStyle/>
                    <a:p>
                      <a:pPr>
                        <a:lnSpc>
                          <a:spcPct val="107000"/>
                        </a:lnSpc>
                        <a:spcAft>
                          <a:spcPts val="800"/>
                        </a:spcAft>
                      </a:pPr>
                      <a:r>
                        <a:rPr lang="en-IN" sz="900" b="1" dirty="0">
                          <a:effectLst/>
                        </a:rPr>
                        <a:t>≤12th / </a:t>
                      </a:r>
                      <a:endParaRPr lang="en-IN" sz="800" b="1" dirty="0">
                        <a:effectLst/>
                      </a:endParaRPr>
                    </a:p>
                    <a:p>
                      <a:pPr>
                        <a:lnSpc>
                          <a:spcPct val="107000"/>
                        </a:lnSpc>
                        <a:spcAft>
                          <a:spcPts val="800"/>
                        </a:spcAft>
                      </a:pPr>
                      <a:r>
                        <a:rPr lang="en-IN" sz="900" b="1" dirty="0">
                          <a:effectLst/>
                        </a:rPr>
                        <a:t>UG / </a:t>
                      </a:r>
                      <a:endParaRPr lang="en-IN" sz="800" b="1" dirty="0">
                        <a:effectLst/>
                      </a:endParaRPr>
                    </a:p>
                    <a:p>
                      <a:pPr>
                        <a:lnSpc>
                          <a:spcPct val="107000"/>
                        </a:lnSpc>
                        <a:spcAft>
                          <a:spcPts val="800"/>
                        </a:spcAft>
                      </a:pPr>
                      <a:r>
                        <a:rPr lang="en-IN" sz="900" b="1" dirty="0">
                          <a:effectLst/>
                        </a:rPr>
                        <a:t>PG &amp; above</a:t>
                      </a:r>
                      <a:endParaRPr lang="en-IN"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631" marR="45631" marT="0" marB="0" anchor="ctr"/>
                </a:tc>
                <a:tc>
                  <a:txBody>
                    <a:bodyPr/>
                    <a:lstStyle/>
                    <a:p>
                      <a:pPr>
                        <a:lnSpc>
                          <a:spcPct val="107000"/>
                        </a:lnSpc>
                        <a:spcAft>
                          <a:spcPts val="800"/>
                        </a:spcAft>
                      </a:pPr>
                      <a:r>
                        <a:rPr lang="en-IN" sz="900" b="1" dirty="0">
                          <a:effectLst/>
                        </a:rPr>
                        <a:t>24.3 (85) / </a:t>
                      </a:r>
                      <a:endParaRPr lang="en-IN" sz="800" b="1" dirty="0">
                        <a:effectLst/>
                      </a:endParaRPr>
                    </a:p>
                    <a:p>
                      <a:pPr>
                        <a:lnSpc>
                          <a:spcPct val="107000"/>
                        </a:lnSpc>
                        <a:spcAft>
                          <a:spcPts val="800"/>
                        </a:spcAft>
                      </a:pPr>
                      <a:r>
                        <a:rPr lang="en-IN" sz="900" b="1" dirty="0">
                          <a:effectLst/>
                        </a:rPr>
                        <a:t>46.9 (164) / </a:t>
                      </a:r>
                      <a:endParaRPr lang="en-IN" sz="800" b="1" dirty="0">
                        <a:effectLst/>
                      </a:endParaRPr>
                    </a:p>
                    <a:p>
                      <a:pPr>
                        <a:lnSpc>
                          <a:spcPct val="107000"/>
                        </a:lnSpc>
                        <a:spcAft>
                          <a:spcPts val="800"/>
                        </a:spcAft>
                      </a:pPr>
                      <a:r>
                        <a:rPr lang="en-IN" sz="900" b="1" dirty="0">
                          <a:effectLst/>
                        </a:rPr>
                        <a:t>28.9 (101)</a:t>
                      </a:r>
                      <a:endParaRPr lang="en-IN"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631" marR="45631" marT="0" marB="0" anchor="ctr"/>
                </a:tc>
                <a:extLst>
                  <a:ext uri="{0D108BD9-81ED-4DB2-BD59-A6C34878D82A}">
                    <a16:rowId xmlns:a16="http://schemas.microsoft.com/office/drawing/2014/main" val="2959430613"/>
                  </a:ext>
                </a:extLst>
              </a:tr>
              <a:tr h="714376">
                <a:tc>
                  <a:txBody>
                    <a:bodyPr/>
                    <a:lstStyle/>
                    <a:p>
                      <a:pPr>
                        <a:lnSpc>
                          <a:spcPct val="107000"/>
                        </a:lnSpc>
                        <a:spcAft>
                          <a:spcPts val="800"/>
                        </a:spcAft>
                      </a:pPr>
                      <a:r>
                        <a:rPr lang="en-IN" sz="2000" dirty="0">
                          <a:effectLst/>
                        </a:rPr>
                        <a:t>Income (₹ lakh pa)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631" marR="45631" marT="0" marB="0" anchor="ctr"/>
                </a:tc>
                <a:tc>
                  <a:txBody>
                    <a:bodyPr/>
                    <a:lstStyle/>
                    <a:p>
                      <a:pPr>
                        <a:lnSpc>
                          <a:spcPct val="107000"/>
                        </a:lnSpc>
                        <a:spcAft>
                          <a:spcPts val="800"/>
                        </a:spcAft>
                      </a:pPr>
                      <a:r>
                        <a:rPr lang="en-IN" sz="1000" b="1" dirty="0">
                          <a:effectLst/>
                        </a:rPr>
                        <a:t>&lt;5 / </a:t>
                      </a:r>
                      <a:endParaRPr lang="en-IN" sz="900" b="1" dirty="0">
                        <a:effectLst/>
                      </a:endParaRPr>
                    </a:p>
                    <a:p>
                      <a:pPr>
                        <a:lnSpc>
                          <a:spcPct val="107000"/>
                        </a:lnSpc>
                        <a:spcAft>
                          <a:spcPts val="800"/>
                        </a:spcAft>
                      </a:pPr>
                      <a:r>
                        <a:rPr lang="en-IN" sz="1000" b="1" dirty="0">
                          <a:effectLst/>
                        </a:rPr>
                        <a:t>5–10 / </a:t>
                      </a:r>
                      <a:endParaRPr lang="en-IN" sz="900" b="1" dirty="0">
                        <a:effectLst/>
                      </a:endParaRPr>
                    </a:p>
                    <a:p>
                      <a:pPr>
                        <a:lnSpc>
                          <a:spcPct val="107000"/>
                        </a:lnSpc>
                        <a:spcAft>
                          <a:spcPts val="800"/>
                        </a:spcAft>
                      </a:pPr>
                      <a:r>
                        <a:rPr lang="en-IN" sz="1000" b="1" dirty="0">
                          <a:effectLst/>
                        </a:rPr>
                        <a:t>&gt;10</a:t>
                      </a:r>
                      <a:endParaRPr lang="en-IN"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631" marR="45631" marT="0" marB="0" anchor="ctr"/>
                </a:tc>
                <a:tc>
                  <a:txBody>
                    <a:bodyPr/>
                    <a:lstStyle/>
                    <a:p>
                      <a:pPr>
                        <a:lnSpc>
                          <a:spcPct val="107000"/>
                        </a:lnSpc>
                        <a:spcAft>
                          <a:spcPts val="800"/>
                        </a:spcAft>
                      </a:pPr>
                      <a:r>
                        <a:rPr lang="en-IN" sz="1000" b="1" dirty="0">
                          <a:effectLst/>
                        </a:rPr>
                        <a:t>27.7 (97) / </a:t>
                      </a:r>
                      <a:endParaRPr lang="en-IN" sz="900" b="1" dirty="0">
                        <a:effectLst/>
                      </a:endParaRPr>
                    </a:p>
                    <a:p>
                      <a:pPr>
                        <a:lnSpc>
                          <a:spcPct val="107000"/>
                        </a:lnSpc>
                        <a:spcAft>
                          <a:spcPts val="800"/>
                        </a:spcAft>
                      </a:pPr>
                      <a:r>
                        <a:rPr lang="en-IN" sz="1000" b="1" dirty="0">
                          <a:effectLst/>
                        </a:rPr>
                        <a:t>41.1 (144) / </a:t>
                      </a:r>
                      <a:endParaRPr lang="en-IN" sz="900" b="1" dirty="0">
                        <a:effectLst/>
                      </a:endParaRPr>
                    </a:p>
                    <a:p>
                      <a:pPr>
                        <a:lnSpc>
                          <a:spcPct val="107000"/>
                        </a:lnSpc>
                        <a:spcAft>
                          <a:spcPts val="800"/>
                        </a:spcAft>
                      </a:pPr>
                      <a:r>
                        <a:rPr lang="en-IN" sz="1000" b="1" dirty="0">
                          <a:effectLst/>
                        </a:rPr>
                        <a:t>31.1 (109)</a:t>
                      </a:r>
                      <a:endParaRPr lang="en-IN"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631" marR="45631" marT="0" marB="0" anchor="ctr"/>
                </a:tc>
                <a:extLst>
                  <a:ext uri="{0D108BD9-81ED-4DB2-BD59-A6C34878D82A}">
                    <a16:rowId xmlns:a16="http://schemas.microsoft.com/office/drawing/2014/main" val="2485524345"/>
                  </a:ext>
                </a:extLst>
              </a:tr>
            </a:tbl>
          </a:graphicData>
        </a:graphic>
      </p:graphicFrame>
    </p:spTree>
    <p:extLst>
      <p:ext uri="{BB962C8B-B14F-4D97-AF65-F5344CB8AC3E}">
        <p14:creationId xmlns:p14="http://schemas.microsoft.com/office/powerpoint/2010/main" val="716858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1BBAE81-0F7F-4B7F-A449-93650864A0A4}"/>
              </a:ext>
            </a:extLst>
          </p:cNvPr>
          <p:cNvGraphicFramePr>
            <a:graphicFrameLocks noGrp="1"/>
          </p:cNvGraphicFramePr>
          <p:nvPr>
            <p:extLst>
              <p:ext uri="{D42A27DB-BD31-4B8C-83A1-F6EECF244321}">
                <p14:modId xmlns:p14="http://schemas.microsoft.com/office/powerpoint/2010/main" val="1335756234"/>
              </p:ext>
            </p:extLst>
          </p:nvPr>
        </p:nvGraphicFramePr>
        <p:xfrm>
          <a:off x="1206229" y="1566153"/>
          <a:ext cx="6819091" cy="3732924"/>
        </p:xfrm>
        <a:graphic>
          <a:graphicData uri="http://schemas.openxmlformats.org/drawingml/2006/table">
            <a:tbl>
              <a:tblPr firstRow="1" firstCol="1" bandRow="1">
                <a:tableStyleId>{5C22544A-7EE6-4342-B048-85BDC9FD1C3A}</a:tableStyleId>
              </a:tblPr>
              <a:tblGrid>
                <a:gridCol w="3204971">
                  <a:extLst>
                    <a:ext uri="{9D8B030D-6E8A-4147-A177-3AD203B41FA5}">
                      <a16:colId xmlns:a16="http://schemas.microsoft.com/office/drawing/2014/main" val="3415048893"/>
                    </a:ext>
                  </a:extLst>
                </a:gridCol>
                <a:gridCol w="903530">
                  <a:extLst>
                    <a:ext uri="{9D8B030D-6E8A-4147-A177-3AD203B41FA5}">
                      <a16:colId xmlns:a16="http://schemas.microsoft.com/office/drawing/2014/main" val="3435175486"/>
                    </a:ext>
                  </a:extLst>
                </a:gridCol>
                <a:gridCol w="903530">
                  <a:extLst>
                    <a:ext uri="{9D8B030D-6E8A-4147-A177-3AD203B41FA5}">
                      <a16:colId xmlns:a16="http://schemas.microsoft.com/office/drawing/2014/main" val="997450391"/>
                    </a:ext>
                  </a:extLst>
                </a:gridCol>
                <a:gridCol w="903530">
                  <a:extLst>
                    <a:ext uri="{9D8B030D-6E8A-4147-A177-3AD203B41FA5}">
                      <a16:colId xmlns:a16="http://schemas.microsoft.com/office/drawing/2014/main" val="3926993140"/>
                    </a:ext>
                  </a:extLst>
                </a:gridCol>
                <a:gridCol w="903530">
                  <a:extLst>
                    <a:ext uri="{9D8B030D-6E8A-4147-A177-3AD203B41FA5}">
                      <a16:colId xmlns:a16="http://schemas.microsoft.com/office/drawing/2014/main" val="4043533991"/>
                    </a:ext>
                  </a:extLst>
                </a:gridCol>
              </a:tblGrid>
              <a:tr h="622154">
                <a:tc>
                  <a:txBody>
                    <a:bodyPr/>
                    <a:lstStyle/>
                    <a:p>
                      <a:pPr algn="ctr">
                        <a:lnSpc>
                          <a:spcPct val="107000"/>
                        </a:lnSpc>
                        <a:spcAft>
                          <a:spcPts val="800"/>
                        </a:spcAft>
                      </a:pPr>
                      <a:r>
                        <a:rPr lang="en-IN" sz="1800" dirty="0">
                          <a:effectLst/>
                        </a:rPr>
                        <a:t>Pearson Correlations (N = 350)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dirty="0">
                          <a:effectLst/>
                        </a:rPr>
                        <a:t>EA</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dirty="0">
                          <a:effectLst/>
                        </a:rPr>
                        <a:t>CC</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dirty="0">
                          <a:effectLst/>
                        </a:rPr>
                        <a:t>Cost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dirty="0">
                          <a:effectLst/>
                        </a:rPr>
                        <a:t>AI</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12941679"/>
                  </a:ext>
                </a:extLst>
              </a:tr>
              <a:tr h="622154">
                <a:tc>
                  <a:txBody>
                    <a:bodyPr/>
                    <a:lstStyle/>
                    <a:p>
                      <a:pPr>
                        <a:lnSpc>
                          <a:spcPct val="107000"/>
                        </a:lnSpc>
                        <a:spcAft>
                          <a:spcPts val="800"/>
                        </a:spcAft>
                      </a:pPr>
                      <a:r>
                        <a:rPr lang="en-IN" sz="1800" dirty="0">
                          <a:effectLst/>
                        </a:rPr>
                        <a:t>Environmental Awareness (EA)</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dirty="0">
                          <a:effectLst/>
                        </a:rPr>
                        <a:t>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dirty="0">
                          <a:effectLst/>
                        </a:rPr>
                        <a:t>.48**</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a:effectLst/>
                        </a:rPr>
                        <a:t>–.22**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a:effectLst/>
                        </a:rPr>
                        <a:t>.71**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7157489"/>
                  </a:ext>
                </a:extLst>
              </a:tr>
              <a:tr h="622154">
                <a:tc>
                  <a:txBody>
                    <a:bodyPr/>
                    <a:lstStyle/>
                    <a:p>
                      <a:pPr>
                        <a:lnSpc>
                          <a:spcPct val="107000"/>
                        </a:lnSpc>
                        <a:spcAft>
                          <a:spcPts val="800"/>
                        </a:spcAft>
                      </a:pPr>
                      <a:r>
                        <a:rPr lang="en-IN" sz="1800" dirty="0">
                          <a:effectLst/>
                        </a:rPr>
                        <a:t>Cultural Compatibility (CC)</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dirty="0">
                          <a:effectLst/>
                        </a:rPr>
                        <a:t>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dirty="0">
                          <a:effectLst/>
                        </a:rPr>
                        <a:t>–.13*</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a:effectLst/>
                        </a:rPr>
                        <a:t>.63**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15933671"/>
                  </a:ext>
                </a:extLst>
              </a:tr>
              <a:tr h="622154">
                <a:tc>
                  <a:txBody>
                    <a:bodyPr/>
                    <a:lstStyle/>
                    <a:p>
                      <a:pPr>
                        <a:lnSpc>
                          <a:spcPct val="107000"/>
                        </a:lnSpc>
                        <a:spcAft>
                          <a:spcPts val="800"/>
                        </a:spcAft>
                      </a:pPr>
                      <a:r>
                        <a:rPr lang="en-IN" sz="1800" dirty="0">
                          <a:effectLst/>
                        </a:rPr>
                        <a:t>Cost Concern (Cost)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dirty="0">
                          <a:effectLst/>
                        </a:rPr>
                        <a:t>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dirty="0">
                          <a:effectLst/>
                        </a:rPr>
                        <a:t>–.41**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6900678"/>
                  </a:ext>
                </a:extLst>
              </a:tr>
              <a:tr h="622154">
                <a:tc>
                  <a:txBody>
                    <a:bodyPr/>
                    <a:lstStyle/>
                    <a:p>
                      <a:pPr>
                        <a:lnSpc>
                          <a:spcPct val="107000"/>
                        </a:lnSpc>
                        <a:spcAft>
                          <a:spcPts val="800"/>
                        </a:spcAft>
                      </a:pPr>
                      <a:r>
                        <a:rPr lang="en-IN" sz="1800" dirty="0">
                          <a:effectLst/>
                        </a:rPr>
                        <a:t>Adoption Intention (AI)</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800" dirty="0">
                          <a:effectLst/>
                        </a:rPr>
                        <a:t>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4395468"/>
                  </a:ext>
                </a:extLst>
              </a:tr>
              <a:tr h="622154">
                <a:tc>
                  <a:txBody>
                    <a:bodyPr/>
                    <a:lstStyle/>
                    <a:p>
                      <a:pPr>
                        <a:lnSpc>
                          <a:spcPct val="107000"/>
                        </a:lnSpc>
                        <a:spcAft>
                          <a:spcPts val="800"/>
                        </a:spcAft>
                      </a:pPr>
                      <a:r>
                        <a:rPr lang="en-IN" sz="1800" dirty="0">
                          <a:effectLst/>
                        </a:rPr>
                        <a:t>*p &lt; .05, **p &lt; .01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IN" sz="1200" dirty="0">
                          <a:effectLst/>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63378602"/>
                  </a:ext>
                </a:extLst>
              </a:tr>
            </a:tbl>
          </a:graphicData>
        </a:graphic>
      </p:graphicFrame>
      <p:sp>
        <p:nvSpPr>
          <p:cNvPr id="6" name="TextBox 5">
            <a:extLst>
              <a:ext uri="{FF2B5EF4-FFF2-40B4-BE49-F238E27FC236}">
                <a16:creationId xmlns:a16="http://schemas.microsoft.com/office/drawing/2014/main" id="{5B945EC3-45C3-4A0F-B8FF-16A510C874B8}"/>
              </a:ext>
            </a:extLst>
          </p:cNvPr>
          <p:cNvSpPr txBox="1"/>
          <p:nvPr/>
        </p:nvSpPr>
        <p:spPr>
          <a:xfrm>
            <a:off x="2879388" y="965252"/>
            <a:ext cx="3268494" cy="374077"/>
          </a:xfrm>
          <a:prstGeom prst="rect">
            <a:avLst/>
          </a:prstGeom>
          <a:noFill/>
        </p:spPr>
        <p:txBody>
          <a:bodyPr wrap="square">
            <a:spAutoFit/>
          </a:bodyPr>
          <a:lstStyle/>
          <a:p>
            <a:pPr algn="just">
              <a:lnSpc>
                <a:spcPct val="107000"/>
              </a:lnSpc>
              <a:spcAft>
                <a:spcPts val="800"/>
              </a:spcAft>
            </a:pPr>
            <a:r>
              <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rPr>
              <a:t>Table 4. Pearson Correlations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190911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191</TotalTime>
  <Words>1749</Words>
  <Application>Microsoft Office PowerPoint</Application>
  <PresentationFormat>On-screen Show (4:3)</PresentationFormat>
  <Paragraphs>161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Garamond</vt:lpstr>
      <vt:lpstr>Times New Roman</vt:lpstr>
      <vt:lpstr>Organic</vt:lpstr>
      <vt:lpstr>Sustainable and Eco-Friendly Memorial Practices:Challenges and Opportunities </vt:lpstr>
      <vt:lpstr>Introduction</vt:lpstr>
      <vt:lpstr>Research Objectives</vt:lpstr>
      <vt:lpstr>Literature Review  Highlights Environmental Impact of Traditional Practices</vt:lpstr>
      <vt:lpstr>Literature Review Highlights Sustainable Alternatives</vt:lpstr>
      <vt:lpstr>Literature Review Highlights Global &amp; Indian Landscape</vt:lpstr>
      <vt:lpstr>Research Methodology</vt:lpstr>
      <vt:lpstr>PowerPoint Presentation</vt:lpstr>
      <vt:lpstr>PowerPoint Presentation</vt:lpstr>
      <vt:lpstr>PowerPoint Presentation</vt:lpstr>
      <vt:lpstr>Survey Results</vt:lpstr>
      <vt:lpstr>Survey Results</vt:lpstr>
      <vt:lpstr>Implications</vt:lpstr>
      <vt:lpstr>Implications</vt:lpstr>
      <vt:lpstr>Limitations</vt:lpstr>
      <vt:lpstr>Challenges &amp; Limitations</vt:lpstr>
      <vt:lpstr>Conclusion &amp; Way Forward</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and Eco-Friendly Memorial Practices</dc:title>
  <dc:subject/>
  <dc:creator>BWU</dc:creator>
  <cp:keywords/>
  <dc:description>generated using python-pptx</dc:description>
  <cp:lastModifiedBy>BWU</cp:lastModifiedBy>
  <cp:revision>21</cp:revision>
  <dcterms:created xsi:type="dcterms:W3CDTF">2013-01-27T09:14:16Z</dcterms:created>
  <dcterms:modified xsi:type="dcterms:W3CDTF">2025-07-01T05:08:58Z</dcterms:modified>
  <cp:category/>
</cp:coreProperties>
</file>