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6" r:id="rId3"/>
    <p:sldMasterId id="2147483698" r:id="rId4"/>
  </p:sldMasterIdLst>
  <p:notesMasterIdLst>
    <p:notesMasterId r:id="rId22"/>
  </p:notesMasterIdLst>
  <p:sldIdLst>
    <p:sldId id="309" r:id="rId5"/>
    <p:sldId id="256" r:id="rId6"/>
    <p:sldId id="284" r:id="rId7"/>
    <p:sldId id="304" r:id="rId8"/>
    <p:sldId id="274" r:id="rId9"/>
    <p:sldId id="297" r:id="rId10"/>
    <p:sldId id="299" r:id="rId11"/>
    <p:sldId id="300" r:id="rId12"/>
    <p:sldId id="301" r:id="rId13"/>
    <p:sldId id="302" r:id="rId14"/>
    <p:sldId id="303" r:id="rId15"/>
    <p:sldId id="296" r:id="rId16"/>
    <p:sldId id="295" r:id="rId17"/>
    <p:sldId id="285" r:id="rId18"/>
    <p:sldId id="292" r:id="rId19"/>
    <p:sldId id="308" r:id="rId20"/>
    <p:sldId id="25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457" autoAdjust="0"/>
  </p:normalViewPr>
  <p:slideViewPr>
    <p:cSldViewPr snapToGrid="0" snapToObjects="1">
      <p:cViewPr varScale="1">
        <p:scale>
          <a:sx n="72" d="100"/>
          <a:sy n="72" d="100"/>
        </p:scale>
        <p:origin x="466"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41A98-FBC4-4D8C-9CF1-F7D1FB60B84E}"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US"/>
        </a:p>
      </dgm:t>
    </dgm:pt>
    <dgm:pt modelId="{B6379B11-B86F-4413-B539-137021401C68}">
      <dgm:prSet phldrT="[Text]"/>
      <dgm:spPr>
        <a:solidFill>
          <a:srgbClr val="CC6600"/>
        </a:solidFill>
      </dgm:spPr>
      <dgm:t>
        <a:bodyPr/>
        <a:lstStyle/>
        <a:p>
          <a:r>
            <a:rPr lang="en-US" dirty="0" smtClean="0"/>
            <a:t>Nature of an activity</a:t>
          </a:r>
          <a:endParaRPr lang="en-US" dirty="0"/>
        </a:p>
      </dgm:t>
    </dgm:pt>
    <dgm:pt modelId="{D4AFCD03-F618-48F9-A7C8-44311A816A8E}" type="parTrans" cxnId="{96435F5A-3524-464B-877C-29F33E259E22}">
      <dgm:prSet/>
      <dgm:spPr/>
      <dgm:t>
        <a:bodyPr/>
        <a:lstStyle/>
        <a:p>
          <a:endParaRPr lang="en-US"/>
        </a:p>
      </dgm:t>
    </dgm:pt>
    <dgm:pt modelId="{6D820AF6-1D6C-4ED2-9DAF-A02B84B6A2BD}" type="sibTrans" cxnId="{96435F5A-3524-464B-877C-29F33E259E22}">
      <dgm:prSet/>
      <dgm:spPr/>
      <dgm:t>
        <a:bodyPr/>
        <a:lstStyle/>
        <a:p>
          <a:endParaRPr lang="en-US"/>
        </a:p>
      </dgm:t>
    </dgm:pt>
    <dgm:pt modelId="{658FD768-8A16-495B-9EF1-937C425A11F8}">
      <dgm:prSet phldrT="[Text]"/>
      <dgm:spPr>
        <a:solidFill>
          <a:srgbClr val="808000"/>
        </a:solidFill>
      </dgm:spPr>
      <dgm:t>
        <a:bodyPr/>
        <a:lstStyle/>
        <a:p>
          <a:r>
            <a:rPr lang="en-US" dirty="0" smtClean="0"/>
            <a:t>Extent of the activity</a:t>
          </a:r>
          <a:endParaRPr lang="en-US" dirty="0"/>
        </a:p>
      </dgm:t>
    </dgm:pt>
    <dgm:pt modelId="{099AC764-0AC3-4A42-AEE1-96A2FFB49C1E}" type="parTrans" cxnId="{2E0E91CF-07F9-442A-BB93-80E82A89EEE2}">
      <dgm:prSet/>
      <dgm:spPr/>
      <dgm:t>
        <a:bodyPr/>
        <a:lstStyle/>
        <a:p>
          <a:endParaRPr lang="en-US"/>
        </a:p>
      </dgm:t>
    </dgm:pt>
    <dgm:pt modelId="{79FFE404-186C-4B69-AD5D-7582F2FC1A7D}" type="sibTrans" cxnId="{2E0E91CF-07F9-442A-BB93-80E82A89EEE2}">
      <dgm:prSet/>
      <dgm:spPr/>
      <dgm:t>
        <a:bodyPr/>
        <a:lstStyle/>
        <a:p>
          <a:endParaRPr lang="en-US"/>
        </a:p>
      </dgm:t>
    </dgm:pt>
    <dgm:pt modelId="{21C95827-5ED3-415F-ADE1-136FD0FD3DDB}">
      <dgm:prSet phldrT="[Text]"/>
      <dgm:spPr>
        <a:solidFill>
          <a:srgbClr val="C00000"/>
        </a:solidFill>
      </dgm:spPr>
      <dgm:t>
        <a:bodyPr/>
        <a:lstStyle/>
        <a:p>
          <a:r>
            <a:rPr lang="en-US" dirty="0" smtClean="0"/>
            <a:t>Ambit of listing notices </a:t>
          </a:r>
          <a:endParaRPr lang="en-US" dirty="0"/>
        </a:p>
      </dgm:t>
    </dgm:pt>
    <dgm:pt modelId="{472D6A01-31D5-4D4C-BC28-A7F18AD999B2}" type="parTrans" cxnId="{91708004-57DB-470F-9A61-CD0DE193663C}">
      <dgm:prSet/>
      <dgm:spPr/>
      <dgm:t>
        <a:bodyPr/>
        <a:lstStyle/>
        <a:p>
          <a:endParaRPr lang="en-US"/>
        </a:p>
      </dgm:t>
    </dgm:pt>
    <dgm:pt modelId="{54049835-D3B0-4203-9E5D-72E051860199}" type="sibTrans" cxnId="{91708004-57DB-470F-9A61-CD0DE193663C}">
      <dgm:prSet/>
      <dgm:spPr/>
      <dgm:t>
        <a:bodyPr/>
        <a:lstStyle/>
        <a:p>
          <a:endParaRPr lang="en-US"/>
        </a:p>
      </dgm:t>
    </dgm:pt>
    <dgm:pt modelId="{67AD915D-E616-4182-821C-6BAC67C90A60}">
      <dgm:prSet/>
      <dgm:spPr>
        <a:solidFill>
          <a:srgbClr val="996600"/>
        </a:solidFill>
      </dgm:spPr>
      <dgm:t>
        <a:bodyPr/>
        <a:lstStyle/>
        <a:p>
          <a:r>
            <a:rPr lang="en-US" dirty="0" smtClean="0"/>
            <a:t>Location of the activity</a:t>
          </a:r>
          <a:endParaRPr lang="en-US" dirty="0"/>
        </a:p>
      </dgm:t>
    </dgm:pt>
    <dgm:pt modelId="{249A0E24-23BA-401B-9C90-322A49C43093}" type="parTrans" cxnId="{8173E7C6-ABD6-4733-B2AC-6C1BBCCE4F4D}">
      <dgm:prSet/>
      <dgm:spPr/>
      <dgm:t>
        <a:bodyPr/>
        <a:lstStyle/>
        <a:p>
          <a:endParaRPr lang="en-US"/>
        </a:p>
      </dgm:t>
    </dgm:pt>
    <dgm:pt modelId="{8423B319-7C27-4178-AC35-3171AEF3FADB}" type="sibTrans" cxnId="{8173E7C6-ABD6-4733-B2AC-6C1BBCCE4F4D}">
      <dgm:prSet/>
      <dgm:spPr/>
      <dgm:t>
        <a:bodyPr/>
        <a:lstStyle/>
        <a:p>
          <a:endParaRPr lang="en-US"/>
        </a:p>
      </dgm:t>
    </dgm:pt>
    <dgm:pt modelId="{1815D292-4CE2-4602-ADB7-DA29EB1E892C}" type="pres">
      <dgm:prSet presAssocID="{E3241A98-FBC4-4D8C-9CF1-F7D1FB60B84E}" presName="compositeShape" presStyleCnt="0">
        <dgm:presLayoutVars>
          <dgm:chMax val="9"/>
          <dgm:dir/>
          <dgm:resizeHandles val="exact"/>
        </dgm:presLayoutVars>
      </dgm:prSet>
      <dgm:spPr/>
      <dgm:t>
        <a:bodyPr/>
        <a:lstStyle/>
        <a:p>
          <a:endParaRPr lang="en-US"/>
        </a:p>
      </dgm:t>
    </dgm:pt>
    <dgm:pt modelId="{39455875-CA73-441D-95E7-1497222D6455}" type="pres">
      <dgm:prSet presAssocID="{E3241A98-FBC4-4D8C-9CF1-F7D1FB60B84E}" presName="triangle1" presStyleLbl="node1" presStyleIdx="0" presStyleCnt="4">
        <dgm:presLayoutVars>
          <dgm:bulletEnabled val="1"/>
        </dgm:presLayoutVars>
      </dgm:prSet>
      <dgm:spPr/>
      <dgm:t>
        <a:bodyPr/>
        <a:lstStyle/>
        <a:p>
          <a:endParaRPr lang="en-US"/>
        </a:p>
      </dgm:t>
    </dgm:pt>
    <dgm:pt modelId="{A9E422CB-52FD-4484-9993-9000BB128F15}" type="pres">
      <dgm:prSet presAssocID="{E3241A98-FBC4-4D8C-9CF1-F7D1FB60B84E}" presName="triangle2" presStyleLbl="node1" presStyleIdx="1" presStyleCnt="4">
        <dgm:presLayoutVars>
          <dgm:bulletEnabled val="1"/>
        </dgm:presLayoutVars>
      </dgm:prSet>
      <dgm:spPr/>
      <dgm:t>
        <a:bodyPr/>
        <a:lstStyle/>
        <a:p>
          <a:endParaRPr lang="en-US"/>
        </a:p>
      </dgm:t>
    </dgm:pt>
    <dgm:pt modelId="{1D9F7C6F-B375-46C8-8EA8-A7D7B8B62F4C}" type="pres">
      <dgm:prSet presAssocID="{E3241A98-FBC4-4D8C-9CF1-F7D1FB60B84E}" presName="triangle3" presStyleLbl="node1" presStyleIdx="2" presStyleCnt="4" custLinFactNeighborX="-2941" custLinFactNeighborY="840">
        <dgm:presLayoutVars>
          <dgm:bulletEnabled val="1"/>
        </dgm:presLayoutVars>
      </dgm:prSet>
      <dgm:spPr/>
      <dgm:t>
        <a:bodyPr/>
        <a:lstStyle/>
        <a:p>
          <a:endParaRPr lang="en-US"/>
        </a:p>
      </dgm:t>
    </dgm:pt>
    <dgm:pt modelId="{58CC16EE-EA37-49E4-8212-8DCE9046A8B8}" type="pres">
      <dgm:prSet presAssocID="{E3241A98-FBC4-4D8C-9CF1-F7D1FB60B84E}" presName="triangle4" presStyleLbl="node1" presStyleIdx="3" presStyleCnt="4">
        <dgm:presLayoutVars>
          <dgm:bulletEnabled val="1"/>
        </dgm:presLayoutVars>
      </dgm:prSet>
      <dgm:spPr/>
      <dgm:t>
        <a:bodyPr/>
        <a:lstStyle/>
        <a:p>
          <a:endParaRPr lang="en-US"/>
        </a:p>
      </dgm:t>
    </dgm:pt>
  </dgm:ptLst>
  <dgm:cxnLst>
    <dgm:cxn modelId="{5F91BB16-4957-40DA-B3A6-E0E0CBDF7E25}" type="presOf" srcId="{21C95827-5ED3-415F-ADE1-136FD0FD3DDB}" destId="{1D9F7C6F-B375-46C8-8EA8-A7D7B8B62F4C}" srcOrd="0" destOrd="0" presId="urn:microsoft.com/office/officeart/2005/8/layout/pyramid4"/>
    <dgm:cxn modelId="{B9DF9CCE-9052-47BD-AFBA-97786157C075}" type="presOf" srcId="{658FD768-8A16-495B-9EF1-937C425A11F8}" destId="{A9E422CB-52FD-4484-9993-9000BB128F15}" srcOrd="0" destOrd="0" presId="urn:microsoft.com/office/officeart/2005/8/layout/pyramid4"/>
    <dgm:cxn modelId="{8173E7C6-ABD6-4733-B2AC-6C1BBCCE4F4D}" srcId="{E3241A98-FBC4-4D8C-9CF1-F7D1FB60B84E}" destId="{67AD915D-E616-4182-821C-6BAC67C90A60}" srcOrd="3" destOrd="0" parTransId="{249A0E24-23BA-401B-9C90-322A49C43093}" sibTransId="{8423B319-7C27-4178-AC35-3171AEF3FADB}"/>
    <dgm:cxn modelId="{EA24CADE-8CDC-4452-A245-6BD719982BBB}" type="presOf" srcId="{B6379B11-B86F-4413-B539-137021401C68}" destId="{39455875-CA73-441D-95E7-1497222D6455}" srcOrd="0" destOrd="0" presId="urn:microsoft.com/office/officeart/2005/8/layout/pyramid4"/>
    <dgm:cxn modelId="{91708004-57DB-470F-9A61-CD0DE193663C}" srcId="{E3241A98-FBC4-4D8C-9CF1-F7D1FB60B84E}" destId="{21C95827-5ED3-415F-ADE1-136FD0FD3DDB}" srcOrd="2" destOrd="0" parTransId="{472D6A01-31D5-4D4C-BC28-A7F18AD999B2}" sibTransId="{54049835-D3B0-4203-9E5D-72E051860199}"/>
    <dgm:cxn modelId="{A823CBA8-9DC2-4EA1-A6A2-951A4F7F9CE1}" type="presOf" srcId="{67AD915D-E616-4182-821C-6BAC67C90A60}" destId="{58CC16EE-EA37-49E4-8212-8DCE9046A8B8}" srcOrd="0" destOrd="0" presId="urn:microsoft.com/office/officeart/2005/8/layout/pyramid4"/>
    <dgm:cxn modelId="{DF5796E7-35C2-4E42-B95A-9A0D581B5736}" type="presOf" srcId="{E3241A98-FBC4-4D8C-9CF1-F7D1FB60B84E}" destId="{1815D292-4CE2-4602-ADB7-DA29EB1E892C}" srcOrd="0" destOrd="0" presId="urn:microsoft.com/office/officeart/2005/8/layout/pyramid4"/>
    <dgm:cxn modelId="{2E0E91CF-07F9-442A-BB93-80E82A89EEE2}" srcId="{E3241A98-FBC4-4D8C-9CF1-F7D1FB60B84E}" destId="{658FD768-8A16-495B-9EF1-937C425A11F8}" srcOrd="1" destOrd="0" parTransId="{099AC764-0AC3-4A42-AEE1-96A2FFB49C1E}" sibTransId="{79FFE404-186C-4B69-AD5D-7582F2FC1A7D}"/>
    <dgm:cxn modelId="{96435F5A-3524-464B-877C-29F33E259E22}" srcId="{E3241A98-FBC4-4D8C-9CF1-F7D1FB60B84E}" destId="{B6379B11-B86F-4413-B539-137021401C68}" srcOrd="0" destOrd="0" parTransId="{D4AFCD03-F618-48F9-A7C8-44311A816A8E}" sibTransId="{6D820AF6-1D6C-4ED2-9DAF-A02B84B6A2BD}"/>
    <dgm:cxn modelId="{4E1DA932-2DE4-41C4-9BD1-85FEAD6486AC}" type="presParOf" srcId="{1815D292-4CE2-4602-ADB7-DA29EB1E892C}" destId="{39455875-CA73-441D-95E7-1497222D6455}" srcOrd="0" destOrd="0" presId="urn:microsoft.com/office/officeart/2005/8/layout/pyramid4"/>
    <dgm:cxn modelId="{69790477-60C5-4354-B129-FCFB43EC5134}" type="presParOf" srcId="{1815D292-4CE2-4602-ADB7-DA29EB1E892C}" destId="{A9E422CB-52FD-4484-9993-9000BB128F15}" srcOrd="1" destOrd="0" presId="urn:microsoft.com/office/officeart/2005/8/layout/pyramid4"/>
    <dgm:cxn modelId="{0D0370E8-9CE2-460F-B2C8-D3DD8485E887}" type="presParOf" srcId="{1815D292-4CE2-4602-ADB7-DA29EB1E892C}" destId="{1D9F7C6F-B375-46C8-8EA8-A7D7B8B62F4C}" srcOrd="2" destOrd="0" presId="urn:microsoft.com/office/officeart/2005/8/layout/pyramid4"/>
    <dgm:cxn modelId="{50F26945-3323-434A-B118-716FA61C24E7}" type="presParOf" srcId="{1815D292-4CE2-4602-ADB7-DA29EB1E892C}" destId="{58CC16EE-EA37-49E4-8212-8DCE9046A8B8}"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55875-CA73-441D-95E7-1497222D6455}">
      <dsp:nvSpPr>
        <dsp:cNvPr id="0" name=""/>
        <dsp:cNvSpPr/>
      </dsp:nvSpPr>
      <dsp:spPr>
        <a:xfrm>
          <a:off x="2934097" y="0"/>
          <a:ext cx="2361406" cy="2361406"/>
        </a:xfrm>
        <a:prstGeom prst="triangle">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Nature of an activity</a:t>
          </a:r>
          <a:endParaRPr lang="en-US" sz="2200" kern="1200" dirty="0"/>
        </a:p>
      </dsp:txBody>
      <dsp:txXfrm>
        <a:off x="3524449" y="1180703"/>
        <a:ext cx="1180703" cy="1180703"/>
      </dsp:txXfrm>
    </dsp:sp>
    <dsp:sp modelId="{A9E422CB-52FD-4484-9993-9000BB128F15}">
      <dsp:nvSpPr>
        <dsp:cNvPr id="0" name=""/>
        <dsp:cNvSpPr/>
      </dsp:nvSpPr>
      <dsp:spPr>
        <a:xfrm>
          <a:off x="1753394" y="2361406"/>
          <a:ext cx="2361406" cy="2361406"/>
        </a:xfrm>
        <a:prstGeom prst="triangle">
          <a:avLst/>
        </a:prstGeom>
        <a:solidFill>
          <a:srgbClr val="8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Extent of the activity</a:t>
          </a:r>
          <a:endParaRPr lang="en-US" sz="2200" kern="1200" dirty="0"/>
        </a:p>
      </dsp:txBody>
      <dsp:txXfrm>
        <a:off x="2343746" y="3542109"/>
        <a:ext cx="1180703" cy="1180703"/>
      </dsp:txXfrm>
    </dsp:sp>
    <dsp:sp modelId="{1D9F7C6F-B375-46C8-8EA8-A7D7B8B62F4C}">
      <dsp:nvSpPr>
        <dsp:cNvPr id="0" name=""/>
        <dsp:cNvSpPr/>
      </dsp:nvSpPr>
      <dsp:spPr>
        <a:xfrm rot="10800000">
          <a:off x="2864648" y="2361406"/>
          <a:ext cx="2361406" cy="2361406"/>
        </a:xfrm>
        <a:prstGeom prst="triangl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Ambit of listing notices </a:t>
          </a:r>
          <a:endParaRPr lang="en-US" sz="2200" kern="1200" dirty="0"/>
        </a:p>
      </dsp:txBody>
      <dsp:txXfrm rot="10800000">
        <a:off x="3454999" y="2361406"/>
        <a:ext cx="1180703" cy="1180703"/>
      </dsp:txXfrm>
    </dsp:sp>
    <dsp:sp modelId="{58CC16EE-EA37-49E4-8212-8DCE9046A8B8}">
      <dsp:nvSpPr>
        <dsp:cNvPr id="0" name=""/>
        <dsp:cNvSpPr/>
      </dsp:nvSpPr>
      <dsp:spPr>
        <a:xfrm>
          <a:off x="4114800" y="2361406"/>
          <a:ext cx="2361406" cy="2361406"/>
        </a:xfrm>
        <a:prstGeom prst="triangle">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Location of the activity</a:t>
          </a:r>
          <a:endParaRPr lang="en-US" sz="2200" kern="1200" dirty="0"/>
        </a:p>
      </dsp:txBody>
      <dsp:txXfrm>
        <a:off x="4705152" y="3542109"/>
        <a:ext cx="1180703" cy="1180703"/>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88003-2BDA-49A9-960A-8D9BDE93703D}" type="datetimeFigureOut">
              <a:rPr lang="en-ZA" smtClean="0"/>
              <a:t>2022/10/10</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49D16-7486-40C0-B67F-EF0AF9DA2461}" type="slidenum">
              <a:rPr lang="en-ZA" smtClean="0"/>
              <a:t>‹#›</a:t>
            </a:fld>
            <a:endParaRPr lang="en-ZA"/>
          </a:p>
        </p:txBody>
      </p:sp>
    </p:spTree>
    <p:extLst>
      <p:ext uri="{BB962C8B-B14F-4D97-AF65-F5344CB8AC3E}">
        <p14:creationId xmlns:p14="http://schemas.microsoft.com/office/powerpoint/2010/main" val="278996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A149D16-7486-40C0-B67F-EF0AF9DA2461}" type="slidenum">
              <a:rPr lang="en-ZA" smtClean="0">
                <a:solidFill>
                  <a:prstClr val="black"/>
                </a:solidFill>
              </a:rPr>
              <a:pPr/>
              <a:t>1</a:t>
            </a:fld>
            <a:endParaRPr lang="en-ZA">
              <a:solidFill>
                <a:prstClr val="black"/>
              </a:solidFill>
            </a:endParaRPr>
          </a:p>
        </p:txBody>
      </p:sp>
    </p:spTree>
    <p:extLst>
      <p:ext uri="{BB962C8B-B14F-4D97-AF65-F5344CB8AC3E}">
        <p14:creationId xmlns:p14="http://schemas.microsoft.com/office/powerpoint/2010/main" val="350735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D7DE5-1FE8-4143-AE70-C6D334DE810A}" type="slidenum">
              <a:rPr lang="en-GB">
                <a:solidFill>
                  <a:prstClr val="black"/>
                </a:solidFill>
              </a:rPr>
              <a:pPr/>
              <a:t>15</a:t>
            </a:fld>
            <a:endParaRPr lang="en-GB">
              <a:solidFill>
                <a:prstClr val="black"/>
              </a:solidFill>
            </a:endParaRPr>
          </a:p>
        </p:txBody>
      </p:sp>
      <p:sp>
        <p:nvSpPr>
          <p:cNvPr id="214018" name="Rectangle 2"/>
          <p:cNvSpPr>
            <a:spLocks noGrp="1" noRot="1" noChangeAspect="1" noChangeArrowheads="1" noTextEdit="1"/>
          </p:cNvSpPr>
          <p:nvPr>
            <p:ph type="sldImg"/>
          </p:nvPr>
        </p:nvSpPr>
        <p:spPr>
          <a:xfrm>
            <a:off x="917575" y="744538"/>
            <a:ext cx="4962525" cy="3722687"/>
          </a:xfrm>
          <a:ln/>
        </p:spPr>
      </p:sp>
      <p:sp>
        <p:nvSpPr>
          <p:cNvPr id="2140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1148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423716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6820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247217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77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81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822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822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02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917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040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67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059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347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56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D68E7-E1AE-426B-837E-54041C037DAF}" type="datetimeFigureOut">
              <a:rPr lang="en-US" smtClean="0">
                <a:solidFill>
                  <a:prstClr val="black">
                    <a:tint val="75000"/>
                  </a:prstClr>
                </a:solidFill>
              </a: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5239D5-79E1-4270-BE02-F1D47E2105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00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194" name="Rectangle 2"/>
          <p:cNvSpPr>
            <a:spLocks noGrp="1" noChangeArrowheads="1"/>
          </p:cNvSpPr>
          <p:nvPr>
            <p:ph type="dt" sz="half" idx="2"/>
          </p:nvPr>
        </p:nvSpPr>
        <p:spPr/>
        <p:txBody>
          <a:bodyPr/>
          <a:lstStyle>
            <a:lvl1pPr>
              <a:defRPr/>
            </a:lvl1pPr>
          </a:lstStyle>
          <a:p>
            <a:endParaRPr lang="en-GB">
              <a:solidFill>
                <a:prstClr val="black">
                  <a:tint val="75000"/>
                </a:prstClr>
              </a:solidFill>
            </a:endParaRPr>
          </a:p>
        </p:txBody>
      </p:sp>
      <p:sp>
        <p:nvSpPr>
          <p:cNvPr id="8195" name="Rectangle 3"/>
          <p:cNvSpPr>
            <a:spLocks noGrp="1" noChangeArrowheads="1"/>
          </p:cNvSpPr>
          <p:nvPr>
            <p:ph type="sldNum" sz="quarter" idx="4"/>
          </p:nvPr>
        </p:nvSpPr>
        <p:spPr/>
        <p:txBody>
          <a:bodyPr/>
          <a:lstStyle>
            <a:lvl1pPr>
              <a:defRPr/>
            </a:lvl1pPr>
          </a:lstStyle>
          <a:p>
            <a:fld id="{988D7B90-EE44-4CAB-AE18-65B97C41097A}" type="slidenum">
              <a:rPr lang="en-GB">
                <a:solidFill>
                  <a:prstClr val="black">
                    <a:tint val="75000"/>
                  </a:prstClr>
                </a:solidFill>
              </a:rPr>
              <a:pPr/>
              <a:t>‹#›</a:t>
            </a:fld>
            <a:endParaRPr lang="en-GB">
              <a:solidFill>
                <a:prstClr val="black">
                  <a:tint val="75000"/>
                </a:prstClr>
              </a:solidFill>
            </a:endParaRPr>
          </a:p>
        </p:txBody>
      </p:sp>
      <p:pic>
        <p:nvPicPr>
          <p:cNvPr id="8198" name="Picture 6" descr="ppt2pg"/>
          <p:cNvPicPr>
            <a:picLocks noChangeAspect="1" noChangeArrowheads="1"/>
          </p:cNvPicPr>
          <p:nvPr userDrawn="1"/>
        </p:nvPicPr>
        <p:blipFill>
          <a:blip r:embed="rId2" cstate="print"/>
          <a:srcRect/>
          <a:stretch>
            <a:fillRect/>
          </a:stretch>
        </p:blipFill>
        <p:spPr bwMode="auto">
          <a:xfrm>
            <a:off x="0" y="6350"/>
            <a:ext cx="9144000" cy="6851650"/>
          </a:xfrm>
          <a:prstGeom prst="rect">
            <a:avLst/>
          </a:prstGeom>
          <a:noFill/>
        </p:spPr>
      </p:pic>
    </p:spTree>
    <p:extLst>
      <p:ext uri="{BB962C8B-B14F-4D97-AF65-F5344CB8AC3E}">
        <p14:creationId xmlns:p14="http://schemas.microsoft.com/office/powerpoint/2010/main" val="4085832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5EFD316-E164-49D7-A541-42756A1C8FD2}"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908117-5B7D-42E8-B653-0F09A6A40428}" type="slidenum">
              <a:rPr lang="en-US" altLang="en-US"/>
              <a:pPr/>
              <a:t>‹#›</a:t>
            </a:fld>
            <a:endParaRPr lang="en-US" altLang="en-US"/>
          </a:p>
        </p:txBody>
      </p:sp>
    </p:spTree>
    <p:extLst>
      <p:ext uri="{BB962C8B-B14F-4D97-AF65-F5344CB8AC3E}">
        <p14:creationId xmlns:p14="http://schemas.microsoft.com/office/powerpoint/2010/main" val="3506624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39AB20-05C6-40D8-9DB3-1DA386255D61}"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6B88074-181C-40F9-AC77-F76734352116}" type="slidenum">
              <a:rPr lang="en-US" altLang="en-US"/>
              <a:pPr/>
              <a:t>‹#›</a:t>
            </a:fld>
            <a:endParaRPr lang="en-US" altLang="en-US"/>
          </a:p>
        </p:txBody>
      </p:sp>
    </p:spTree>
    <p:extLst>
      <p:ext uri="{BB962C8B-B14F-4D97-AF65-F5344CB8AC3E}">
        <p14:creationId xmlns:p14="http://schemas.microsoft.com/office/powerpoint/2010/main" val="1433055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0C763D-4084-4160-A545-7D7532A1DD28}"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42DF085-C617-421F-8726-F67F86FBBB0F}" type="slidenum">
              <a:rPr lang="en-US" altLang="en-US"/>
              <a:pPr/>
              <a:t>‹#›</a:t>
            </a:fld>
            <a:endParaRPr lang="en-US" altLang="en-US"/>
          </a:p>
        </p:txBody>
      </p:sp>
    </p:spTree>
    <p:extLst>
      <p:ext uri="{BB962C8B-B14F-4D97-AF65-F5344CB8AC3E}">
        <p14:creationId xmlns:p14="http://schemas.microsoft.com/office/powerpoint/2010/main" val="1699880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502062-CCB6-41D6-A4AE-576856208ADA}" type="datetime1">
              <a:rPr lang="en-US">
                <a:solidFill>
                  <a:prstClr val="black">
                    <a:tint val="75000"/>
                  </a:prstClr>
                </a:solidFill>
              </a:rPr>
              <a:pPr>
                <a:defRPr/>
              </a:pPr>
              <a:t>10/10/2022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9A93D29-D16F-4795-B199-A5214D4DE826}" type="slidenum">
              <a:rPr lang="en-US" altLang="en-US"/>
              <a:pPr/>
              <a:t>‹#›</a:t>
            </a:fld>
            <a:endParaRPr lang="en-US" altLang="en-US"/>
          </a:p>
        </p:txBody>
      </p:sp>
    </p:spTree>
    <p:extLst>
      <p:ext uri="{BB962C8B-B14F-4D97-AF65-F5344CB8AC3E}">
        <p14:creationId xmlns:p14="http://schemas.microsoft.com/office/powerpoint/2010/main" val="172669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A64E33-0CE3-437D-9BF7-731C0380D87F}" type="datetime1">
              <a:rPr lang="en-US">
                <a:solidFill>
                  <a:prstClr val="black">
                    <a:tint val="75000"/>
                  </a:prstClr>
                </a:solidFill>
              </a:rPr>
              <a:pPr>
                <a:defRPr/>
              </a:pPr>
              <a:t>10/10/2022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1013B1F-DAA5-4935-8DC6-46995EF5C784}" type="slidenum">
              <a:rPr lang="en-US" altLang="en-US"/>
              <a:pPr/>
              <a:t>‹#›</a:t>
            </a:fld>
            <a:endParaRPr lang="en-US" altLang="en-US"/>
          </a:p>
        </p:txBody>
      </p:sp>
    </p:spTree>
    <p:extLst>
      <p:ext uri="{BB962C8B-B14F-4D97-AF65-F5344CB8AC3E}">
        <p14:creationId xmlns:p14="http://schemas.microsoft.com/office/powerpoint/2010/main" val="1386029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6CDE71-6104-480E-A6F4-17A70F849EC4}" type="datetime1">
              <a:rPr lang="en-US">
                <a:solidFill>
                  <a:prstClr val="black">
                    <a:tint val="75000"/>
                  </a:prstClr>
                </a:solidFill>
              </a:rPr>
              <a:pPr>
                <a:defRPr/>
              </a:pPr>
              <a:t>10/10/2022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607F450-7A95-49B5-8A7C-39458153F8AC}" type="slidenum">
              <a:rPr lang="en-US" altLang="en-US"/>
              <a:pPr/>
              <a:t>‹#›</a:t>
            </a:fld>
            <a:endParaRPr lang="en-US" altLang="en-US"/>
          </a:p>
        </p:txBody>
      </p:sp>
    </p:spTree>
    <p:extLst>
      <p:ext uri="{BB962C8B-B14F-4D97-AF65-F5344CB8AC3E}">
        <p14:creationId xmlns:p14="http://schemas.microsoft.com/office/powerpoint/2010/main" val="299574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18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45BB5FD-731F-4BDF-ABF3-6595F29E0F60}" type="datetime1">
              <a:rPr lang="en-US">
                <a:solidFill>
                  <a:prstClr val="black">
                    <a:tint val="75000"/>
                  </a:prstClr>
                </a:solidFill>
              </a:rPr>
              <a:pPr>
                <a:defRPr/>
              </a:pPr>
              <a:t>10/10/2022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54C08E9-F513-4FC0-BD96-DBEEE2D21D20}" type="slidenum">
              <a:rPr lang="en-US" altLang="en-US"/>
              <a:pPr/>
              <a:t>‹#›</a:t>
            </a:fld>
            <a:endParaRPr lang="en-US" altLang="en-US"/>
          </a:p>
        </p:txBody>
      </p:sp>
    </p:spTree>
    <p:extLst>
      <p:ext uri="{BB962C8B-B14F-4D97-AF65-F5344CB8AC3E}">
        <p14:creationId xmlns:p14="http://schemas.microsoft.com/office/powerpoint/2010/main" val="331237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66FD59-4C66-4510-B4AA-B1AC6828039C}" type="datetime1">
              <a:rPr lang="en-US">
                <a:solidFill>
                  <a:prstClr val="black">
                    <a:tint val="75000"/>
                  </a:prstClr>
                </a:solidFill>
              </a:rPr>
              <a:pPr>
                <a:defRPr/>
              </a:pPr>
              <a:t>10/10/2022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2216D41-5515-4444-86A5-11AA64D42094}" type="slidenum">
              <a:rPr lang="en-US" altLang="en-US"/>
              <a:pPr/>
              <a:t>‹#›</a:t>
            </a:fld>
            <a:endParaRPr lang="en-US" altLang="en-US"/>
          </a:p>
        </p:txBody>
      </p:sp>
    </p:spTree>
    <p:extLst>
      <p:ext uri="{BB962C8B-B14F-4D97-AF65-F5344CB8AC3E}">
        <p14:creationId xmlns:p14="http://schemas.microsoft.com/office/powerpoint/2010/main" val="114690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DFAC03-D402-4CBD-BBF4-0A3269AF8D9F}" type="datetime1">
              <a:rPr lang="en-US">
                <a:solidFill>
                  <a:prstClr val="black">
                    <a:tint val="75000"/>
                  </a:prstClr>
                </a:solidFill>
              </a:rPr>
              <a:pPr>
                <a:defRPr/>
              </a:pPr>
              <a:t>10/10/2022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DA20BB3-A4D5-45D8-B694-1EC717BC065D}" type="slidenum">
              <a:rPr lang="en-US" altLang="en-US"/>
              <a:pPr/>
              <a:t>‹#›</a:t>
            </a:fld>
            <a:endParaRPr lang="en-US" altLang="en-US"/>
          </a:p>
        </p:txBody>
      </p:sp>
    </p:spTree>
    <p:extLst>
      <p:ext uri="{BB962C8B-B14F-4D97-AF65-F5344CB8AC3E}">
        <p14:creationId xmlns:p14="http://schemas.microsoft.com/office/powerpoint/2010/main" val="2209395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7F6121-1036-44EA-970E-9324D134660D}"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165D8A0-929B-4FDD-8F03-07B7D55E914D}" type="slidenum">
              <a:rPr lang="en-US" altLang="en-US"/>
              <a:pPr/>
              <a:t>‹#›</a:t>
            </a:fld>
            <a:endParaRPr lang="en-US" altLang="en-US"/>
          </a:p>
        </p:txBody>
      </p:sp>
    </p:spTree>
    <p:extLst>
      <p:ext uri="{BB962C8B-B14F-4D97-AF65-F5344CB8AC3E}">
        <p14:creationId xmlns:p14="http://schemas.microsoft.com/office/powerpoint/2010/main" val="3271047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6C93DB-2941-4CB2-9367-A483473FD50C}"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1E9B70C-C7A2-40D2-BB5E-BD1EBE94F7E7}" type="slidenum">
              <a:rPr lang="en-US" altLang="en-US"/>
              <a:pPr/>
              <a:t>‹#›</a:t>
            </a:fld>
            <a:endParaRPr lang="en-US" altLang="en-US"/>
          </a:p>
        </p:txBody>
      </p:sp>
    </p:spTree>
    <p:extLst>
      <p:ext uri="{BB962C8B-B14F-4D97-AF65-F5344CB8AC3E}">
        <p14:creationId xmlns:p14="http://schemas.microsoft.com/office/powerpoint/2010/main" val="3832676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B9B1FA-03B5-4E3A-BF66-C5938371474D}"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7E94B4D-5E18-48D4-8506-A5ABDC19F3D9}" type="slidenum">
              <a:rPr lang="en-US" altLang="en-US"/>
              <a:pPr/>
              <a:t>‹#›</a:t>
            </a:fld>
            <a:endParaRPr lang="en-US" altLang="en-US"/>
          </a:p>
        </p:txBody>
      </p:sp>
    </p:spTree>
    <p:extLst>
      <p:ext uri="{BB962C8B-B14F-4D97-AF65-F5344CB8AC3E}">
        <p14:creationId xmlns:p14="http://schemas.microsoft.com/office/powerpoint/2010/main" val="3107577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8E5773-7C96-4973-A0D0-EE8B509E32AE}"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DCF1F1-39FF-43B2-A4A3-BF5EFCCEAA64}" type="slidenum">
              <a:rPr lang="en-US" altLang="en-US"/>
              <a:pPr/>
              <a:t>‹#›</a:t>
            </a:fld>
            <a:endParaRPr lang="en-US" altLang="en-US"/>
          </a:p>
        </p:txBody>
      </p:sp>
    </p:spTree>
    <p:extLst>
      <p:ext uri="{BB962C8B-B14F-4D97-AF65-F5344CB8AC3E}">
        <p14:creationId xmlns:p14="http://schemas.microsoft.com/office/powerpoint/2010/main" val="3243758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10FC0A3-ADFD-4D68-819F-79E0CD88EDFF}"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EBE5976-EFE4-493D-93ED-193CE7A02200}" type="slidenum">
              <a:rPr lang="en-US" altLang="en-US"/>
              <a:pPr/>
              <a:t>‹#›</a:t>
            </a:fld>
            <a:endParaRPr lang="en-US" altLang="en-US"/>
          </a:p>
        </p:txBody>
      </p:sp>
    </p:spTree>
    <p:extLst>
      <p:ext uri="{BB962C8B-B14F-4D97-AF65-F5344CB8AC3E}">
        <p14:creationId xmlns:p14="http://schemas.microsoft.com/office/powerpoint/2010/main" val="2787743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8C6EDFA-B9F8-4A70-A38A-C9852B5A0334}" type="datetime1">
              <a:rPr lang="en-US">
                <a:solidFill>
                  <a:prstClr val="black">
                    <a:tint val="75000"/>
                  </a:prstClr>
                </a:solidFill>
              </a:rPr>
              <a:pPr>
                <a:defRPr/>
              </a:pPr>
              <a:t>10/10/2022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29CA3E-A252-4536-AC5D-588ACBACE708}" type="slidenum">
              <a:rPr lang="en-US" altLang="en-US"/>
              <a:pPr/>
              <a:t>‹#›</a:t>
            </a:fld>
            <a:endParaRPr lang="en-US" altLang="en-US"/>
          </a:p>
        </p:txBody>
      </p:sp>
    </p:spTree>
    <p:extLst>
      <p:ext uri="{BB962C8B-B14F-4D97-AF65-F5344CB8AC3E}">
        <p14:creationId xmlns:p14="http://schemas.microsoft.com/office/powerpoint/2010/main" val="2676107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0DFEDF1-6235-4C32-898D-68462632FC6A}" type="datetime1">
              <a:rPr lang="en-US">
                <a:solidFill>
                  <a:prstClr val="black">
                    <a:tint val="75000"/>
                  </a:prstClr>
                </a:solidFill>
              </a:rPr>
              <a:pPr>
                <a:defRPr/>
              </a:pPr>
              <a:t>10/10/2022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474780D-D85B-44B1-9830-C16CBD0D8E6F}" type="slidenum">
              <a:rPr lang="en-US" altLang="en-US"/>
              <a:pPr/>
              <a:t>‹#›</a:t>
            </a:fld>
            <a:endParaRPr lang="en-US" altLang="en-US"/>
          </a:p>
        </p:txBody>
      </p:sp>
    </p:spTree>
    <p:extLst>
      <p:ext uri="{BB962C8B-B14F-4D97-AF65-F5344CB8AC3E}">
        <p14:creationId xmlns:p14="http://schemas.microsoft.com/office/powerpoint/2010/main" val="79293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175456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339DCB-EDA7-4DC5-B2AD-13E732623925}" type="datetime1">
              <a:rPr lang="en-US">
                <a:solidFill>
                  <a:prstClr val="black">
                    <a:tint val="75000"/>
                  </a:prstClr>
                </a:solidFill>
              </a:rPr>
              <a:pPr>
                <a:defRPr/>
              </a:pPr>
              <a:t>10/10/2022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B3CA407-9D5E-4AD8-8986-EBA7AD40D8BB}" type="slidenum">
              <a:rPr lang="en-US" altLang="en-US"/>
              <a:pPr/>
              <a:t>‹#›</a:t>
            </a:fld>
            <a:endParaRPr lang="en-US" altLang="en-US"/>
          </a:p>
        </p:txBody>
      </p:sp>
    </p:spTree>
    <p:extLst>
      <p:ext uri="{BB962C8B-B14F-4D97-AF65-F5344CB8AC3E}">
        <p14:creationId xmlns:p14="http://schemas.microsoft.com/office/powerpoint/2010/main" val="355923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E5E68C-5768-4D6E-9473-AC4361F5DD0A}" type="datetime1">
              <a:rPr lang="en-US">
                <a:solidFill>
                  <a:prstClr val="black">
                    <a:tint val="75000"/>
                  </a:prstClr>
                </a:solidFill>
              </a:rPr>
              <a:pPr>
                <a:defRPr/>
              </a:pPr>
              <a:t>10/10/2022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E393DA6-25BC-4552-A0CF-328148B68851}" type="slidenum">
              <a:rPr lang="en-US" altLang="en-US"/>
              <a:pPr/>
              <a:t>‹#›</a:t>
            </a:fld>
            <a:endParaRPr lang="en-US" altLang="en-US"/>
          </a:p>
        </p:txBody>
      </p:sp>
    </p:spTree>
    <p:extLst>
      <p:ext uri="{BB962C8B-B14F-4D97-AF65-F5344CB8AC3E}">
        <p14:creationId xmlns:p14="http://schemas.microsoft.com/office/powerpoint/2010/main" val="2131960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EABCB0-3EF5-458C-A476-A3C5ABB27C8B}" type="datetime1">
              <a:rPr lang="en-US">
                <a:solidFill>
                  <a:prstClr val="black">
                    <a:tint val="75000"/>
                  </a:prstClr>
                </a:solidFill>
              </a:rPr>
              <a:pPr>
                <a:defRPr/>
              </a:pPr>
              <a:t>10/10/2022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50F1FD8-003E-4F46-A3B0-5E339474920F}" type="slidenum">
              <a:rPr lang="en-US" altLang="en-US"/>
              <a:pPr/>
              <a:t>‹#›</a:t>
            </a:fld>
            <a:endParaRPr lang="en-US" altLang="en-US"/>
          </a:p>
        </p:txBody>
      </p:sp>
    </p:spTree>
    <p:extLst>
      <p:ext uri="{BB962C8B-B14F-4D97-AF65-F5344CB8AC3E}">
        <p14:creationId xmlns:p14="http://schemas.microsoft.com/office/powerpoint/2010/main" val="3149579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89991F-EF37-433B-9901-A19388FF8662}" type="datetime1">
              <a:rPr lang="en-US">
                <a:solidFill>
                  <a:prstClr val="black">
                    <a:tint val="75000"/>
                  </a:prstClr>
                </a:solidFill>
              </a:rPr>
              <a:pPr>
                <a:defRPr/>
              </a:pPr>
              <a:t>10/10/2022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A5B9F7-D98B-46E6-9C56-A9D02B48C625}" type="slidenum">
              <a:rPr lang="en-US" altLang="en-US"/>
              <a:pPr/>
              <a:t>‹#›</a:t>
            </a:fld>
            <a:endParaRPr lang="en-US" altLang="en-US"/>
          </a:p>
        </p:txBody>
      </p:sp>
    </p:spTree>
    <p:extLst>
      <p:ext uri="{BB962C8B-B14F-4D97-AF65-F5344CB8AC3E}">
        <p14:creationId xmlns:p14="http://schemas.microsoft.com/office/powerpoint/2010/main" val="339449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80B581-373B-41B9-8B80-43CD268425C9}"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DD0BD15-4FC7-4A1A-AB61-A47B2B4B8211}" type="slidenum">
              <a:rPr lang="en-US" altLang="en-US"/>
              <a:pPr/>
              <a:t>‹#›</a:t>
            </a:fld>
            <a:endParaRPr lang="en-US" altLang="en-US"/>
          </a:p>
        </p:txBody>
      </p:sp>
    </p:spTree>
    <p:extLst>
      <p:ext uri="{BB962C8B-B14F-4D97-AF65-F5344CB8AC3E}">
        <p14:creationId xmlns:p14="http://schemas.microsoft.com/office/powerpoint/2010/main" val="2672415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2DAAB9-DBDC-4BCF-B5BA-84F567276B88}"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E02AEE-D854-485D-A377-9EF781D4752B}" type="slidenum">
              <a:rPr lang="en-US" altLang="en-US"/>
              <a:pPr/>
              <a:t>‹#›</a:t>
            </a:fld>
            <a:endParaRPr lang="en-US" altLang="en-US"/>
          </a:p>
        </p:txBody>
      </p:sp>
    </p:spTree>
    <p:extLst>
      <p:ext uri="{BB962C8B-B14F-4D97-AF65-F5344CB8AC3E}">
        <p14:creationId xmlns:p14="http://schemas.microsoft.com/office/powerpoint/2010/main" val="229400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50561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71788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187911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31450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F902FC6-061E-5F4C-9ACA-6C4849BEF69D}" type="datetimeFigureOut">
              <a:rPr lang="en-US" smtClean="0"/>
              <a:t>10/10/2022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E107A0-7B7C-8743-BC43-85A450895BAC}" type="slidenum">
              <a:rPr lang="en-US" smtClean="0"/>
              <a:t>‹#›</a:t>
            </a:fld>
            <a:endParaRPr lang="en-US"/>
          </a:p>
        </p:txBody>
      </p:sp>
    </p:spTree>
    <p:extLst>
      <p:ext uri="{BB962C8B-B14F-4D97-AF65-F5344CB8AC3E}">
        <p14:creationId xmlns:p14="http://schemas.microsoft.com/office/powerpoint/2010/main" val="245326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78523"/>
          </a:xfrm>
          <a:prstGeom prst="rect">
            <a:avLst/>
          </a:prstGeom>
        </p:spPr>
      </p:pic>
      <p:sp>
        <p:nvSpPr>
          <p:cNvPr id="2" name="Title Placeholder 1"/>
          <p:cNvSpPr>
            <a:spLocks noGrp="1"/>
          </p:cNvSpPr>
          <p:nvPr>
            <p:ph type="title"/>
          </p:nvPr>
        </p:nvSpPr>
        <p:spPr>
          <a:xfrm>
            <a:off x="457200" y="357456"/>
            <a:ext cx="8229600" cy="689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2499"/>
            <a:ext cx="8229600" cy="4459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25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FFF99"/>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D7D68E7-E1AE-426B-837E-54041C037DAF}" type="datetimeFigureOut">
              <a:rPr lang="en-US" smtClean="0">
                <a:solidFill>
                  <a:prstClr val="black">
                    <a:tint val="75000"/>
                  </a:prstClr>
                </a:solidFill>
              </a:rPr>
              <a:pPr defTabSz="914400"/>
              <a:t>10/10/2022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25239D5-79E1-4270-BE02-F1D47E21059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53862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A124F5-9DD9-470A-B456-D236D91E4DB1}"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A4EAE6E4-B115-439C-B21C-EF719BA0EE82}"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220555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FEC95AB-5FDD-45A3-ABAB-AC54EEAB7A98}" type="datetime1">
              <a:rPr lang="en-US">
                <a:solidFill>
                  <a:prstClr val="black">
                    <a:tint val="75000"/>
                  </a:prstClr>
                </a:solidFill>
              </a:rPr>
              <a:pPr>
                <a:defRPr/>
              </a:pPr>
              <a:t>10/10/2022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8451A95C-0BAC-42C7-910E-9163315C48A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84990734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188712"/>
            <a:ext cx="8229600" cy="337488"/>
          </a:xfrm>
        </p:spPr>
        <p:txBody>
          <a:bodyPr>
            <a:noAutofit/>
          </a:bodyPr>
          <a:lstStyle/>
          <a:p>
            <a:r>
              <a:rPr lang="en-ZA" sz="2000" b="1" dirty="0" smtClean="0"/>
              <a:t>Vusi Skosana</a:t>
            </a:r>
            <a:endParaRPr lang="en-US" sz="2000" b="1" dirty="0"/>
          </a:p>
        </p:txBody>
      </p:sp>
      <p:sp>
        <p:nvSpPr>
          <p:cNvPr id="5" name="Content Placeholder 4"/>
          <p:cNvSpPr>
            <a:spLocks noGrp="1"/>
          </p:cNvSpPr>
          <p:nvPr>
            <p:ph idx="1"/>
          </p:nvPr>
        </p:nvSpPr>
        <p:spPr>
          <a:xfrm>
            <a:off x="213890" y="526200"/>
            <a:ext cx="8229600" cy="4459266"/>
          </a:xfrm>
        </p:spPr>
        <p:txBody>
          <a:bodyPr>
            <a:normAutofit/>
          </a:bodyPr>
          <a:lstStyle/>
          <a:p>
            <a:pPr>
              <a:buFont typeface="Wingdings" panose="05000000000000000000" pitchFamily="2" charset="2"/>
              <a:buChar char="q"/>
            </a:pPr>
            <a:r>
              <a:rPr lang="en-ZA" sz="1200" b="1" dirty="0" smtClean="0"/>
              <a:t>Academic Qualifications</a:t>
            </a:r>
          </a:p>
          <a:p>
            <a:pPr lvl="1">
              <a:buFont typeface="Wingdings" panose="05000000000000000000" pitchFamily="2" charset="2"/>
              <a:buChar char="q"/>
            </a:pPr>
            <a:r>
              <a:rPr lang="en-ZA" sz="1200" b="1" dirty="0" smtClean="0"/>
              <a:t>MSc </a:t>
            </a:r>
            <a:r>
              <a:rPr lang="en-ZA" sz="1200" b="1" dirty="0"/>
              <a:t>Environmental Ecology: (Masters): University of </a:t>
            </a:r>
            <a:r>
              <a:rPr lang="en-ZA" sz="1200" b="1" dirty="0" smtClean="0"/>
              <a:t>Pretoria</a:t>
            </a:r>
          </a:p>
          <a:p>
            <a:pPr lvl="1">
              <a:buFont typeface="Wingdings" panose="05000000000000000000" pitchFamily="2" charset="2"/>
              <a:buChar char="q"/>
            </a:pPr>
            <a:r>
              <a:rPr lang="en-ZA" sz="1200" b="1" dirty="0"/>
              <a:t>Masters in Environmental Management: (Masters): University of Free </a:t>
            </a:r>
            <a:r>
              <a:rPr lang="en-ZA" sz="1200" b="1" dirty="0" smtClean="0"/>
              <a:t>State</a:t>
            </a:r>
          </a:p>
          <a:p>
            <a:pPr lvl="1">
              <a:buFont typeface="Wingdings" panose="05000000000000000000" pitchFamily="2" charset="2"/>
              <a:buChar char="q"/>
            </a:pPr>
            <a:r>
              <a:rPr lang="en-ZA" sz="1200" b="1" dirty="0"/>
              <a:t>Baccaleurus Technology (</a:t>
            </a:r>
            <a:r>
              <a:rPr lang="en-ZA" sz="1200" b="1" dirty="0" err="1"/>
              <a:t>BTech</a:t>
            </a:r>
            <a:r>
              <a:rPr lang="en-ZA" sz="1200" b="1" dirty="0"/>
              <a:t> Natural Science): Conservation; University of South Africa (UNISA</a:t>
            </a:r>
            <a:r>
              <a:rPr lang="en-ZA" sz="1200" b="1" dirty="0" smtClean="0"/>
              <a:t>)</a:t>
            </a:r>
          </a:p>
          <a:p>
            <a:pPr lvl="1">
              <a:buFont typeface="Wingdings" panose="05000000000000000000" pitchFamily="2" charset="2"/>
              <a:buChar char="q"/>
            </a:pPr>
            <a:r>
              <a:rPr lang="en-ZA" sz="1200" b="1" dirty="0"/>
              <a:t>National </a:t>
            </a:r>
            <a:r>
              <a:rPr lang="en-ZA" sz="1200" b="1" dirty="0" smtClean="0"/>
              <a:t>Diploma</a:t>
            </a:r>
            <a:r>
              <a:rPr lang="en-ZA" sz="1200" b="1" dirty="0"/>
              <a:t>: (Natural Science): Conservation; </a:t>
            </a:r>
            <a:r>
              <a:rPr lang="en-ZA" sz="1200" b="1" dirty="0" err="1"/>
              <a:t>Mangosuthu</a:t>
            </a:r>
            <a:r>
              <a:rPr lang="en-ZA" sz="1200" b="1" dirty="0"/>
              <a:t> University of </a:t>
            </a:r>
            <a:r>
              <a:rPr lang="en-ZA" sz="1200" b="1" dirty="0" smtClean="0"/>
              <a:t>Technology</a:t>
            </a:r>
          </a:p>
          <a:p>
            <a:pPr lvl="1">
              <a:buFont typeface="Wingdings" panose="05000000000000000000" pitchFamily="2" charset="2"/>
              <a:buChar char="q"/>
            </a:pPr>
            <a:endParaRPr lang="en-ZA" sz="1200" b="1" dirty="0"/>
          </a:p>
          <a:p>
            <a:pPr>
              <a:buFont typeface="Wingdings" panose="05000000000000000000" pitchFamily="2" charset="2"/>
              <a:buChar char="q"/>
            </a:pPr>
            <a:r>
              <a:rPr lang="en-ZA" sz="1200" b="1" dirty="0" smtClean="0"/>
              <a:t>Employment History: Over 26 years experience in Government</a:t>
            </a:r>
          </a:p>
          <a:p>
            <a:pPr lvl="2">
              <a:buFont typeface="Wingdings" panose="05000000000000000000" pitchFamily="2" charset="2"/>
              <a:buChar char="q"/>
            </a:pPr>
            <a:r>
              <a:rPr lang="en-ZA" sz="1200" b="1" dirty="0" smtClean="0"/>
              <a:t>Worked for</a:t>
            </a:r>
          </a:p>
          <a:p>
            <a:pPr lvl="1">
              <a:buFont typeface="Wingdings" panose="05000000000000000000" pitchFamily="2" charset="2"/>
              <a:buChar char="q"/>
            </a:pPr>
            <a:r>
              <a:rPr lang="en-ZA" sz="1200" b="1" dirty="0" smtClean="0"/>
              <a:t>National Department </a:t>
            </a:r>
            <a:r>
              <a:rPr lang="en-ZA" sz="1200" b="1" dirty="0"/>
              <a:t>of Environmental Affairs </a:t>
            </a:r>
            <a:endParaRPr lang="en-ZA" sz="1200" b="1" dirty="0" smtClean="0"/>
          </a:p>
          <a:p>
            <a:pPr lvl="1">
              <a:buFont typeface="Wingdings" panose="05000000000000000000" pitchFamily="2" charset="2"/>
              <a:buChar char="q"/>
            </a:pPr>
            <a:r>
              <a:rPr lang="en-ZA" sz="1200" b="1" dirty="0" smtClean="0"/>
              <a:t>National Department </a:t>
            </a:r>
            <a:r>
              <a:rPr lang="en-ZA" sz="1200" b="1" dirty="0"/>
              <a:t>of Water Affairs and </a:t>
            </a:r>
            <a:r>
              <a:rPr lang="en-ZA" sz="1200" b="1" dirty="0" smtClean="0"/>
              <a:t>Forestry</a:t>
            </a:r>
          </a:p>
          <a:p>
            <a:pPr lvl="1">
              <a:buFont typeface="Wingdings" panose="05000000000000000000" pitchFamily="2" charset="2"/>
              <a:buChar char="q"/>
            </a:pPr>
            <a:r>
              <a:rPr lang="en-ZA" sz="1200" b="1" dirty="0" smtClean="0"/>
              <a:t>Gauteng Provincial </a:t>
            </a:r>
            <a:r>
              <a:rPr lang="en-ZA" sz="1200" b="1" dirty="0"/>
              <a:t>Department of Agriculture, Conservation and </a:t>
            </a:r>
            <a:r>
              <a:rPr lang="en-ZA" sz="1200" b="1" dirty="0" smtClean="0"/>
              <a:t>Environment</a:t>
            </a:r>
          </a:p>
          <a:p>
            <a:pPr lvl="1">
              <a:buFont typeface="Wingdings" panose="05000000000000000000" pitchFamily="2" charset="2"/>
              <a:buChar char="q"/>
            </a:pPr>
            <a:r>
              <a:rPr lang="en-ZA" sz="1200" b="1" dirty="0"/>
              <a:t>Mpumalanga Provincial Department of Agriculture, Conservation, </a:t>
            </a:r>
            <a:endParaRPr lang="en-ZA" sz="1200" b="1" dirty="0" smtClean="0"/>
          </a:p>
          <a:p>
            <a:pPr>
              <a:buFont typeface="Wingdings" panose="05000000000000000000" pitchFamily="2" charset="2"/>
              <a:buChar char="q"/>
            </a:pPr>
            <a:r>
              <a:rPr lang="en-ZA" sz="1800" b="1" dirty="0" smtClean="0"/>
              <a:t>Current Position:</a:t>
            </a:r>
          </a:p>
          <a:p>
            <a:pPr>
              <a:buFont typeface="Wingdings" panose="05000000000000000000" pitchFamily="2" charset="2"/>
              <a:buChar char="q"/>
            </a:pPr>
            <a:r>
              <a:rPr lang="en-ZA" sz="1800" b="1" dirty="0" smtClean="0"/>
              <a:t>Director: Department of Forestry, </a:t>
            </a:r>
          </a:p>
          <a:p>
            <a:pPr marL="400050" lvl="1" indent="0">
              <a:buNone/>
            </a:pPr>
            <a:r>
              <a:rPr lang="en-ZA" sz="1800" b="1" dirty="0" smtClean="0"/>
              <a:t>Fisheries and the Environment</a:t>
            </a:r>
          </a:p>
          <a:p>
            <a:pPr marL="0" indent="0">
              <a:buNone/>
            </a:pPr>
            <a:endParaRPr lang="en-ZA" sz="1800" b="1"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713" y="3221032"/>
            <a:ext cx="5178287" cy="2931290"/>
          </a:xfrm>
          <a:prstGeom prst="rect">
            <a:avLst/>
          </a:prstGeom>
        </p:spPr>
      </p:pic>
    </p:spTree>
    <p:extLst>
      <p:ext uri="{BB962C8B-B14F-4D97-AF65-F5344CB8AC3E}">
        <p14:creationId xmlns:p14="http://schemas.microsoft.com/office/powerpoint/2010/main" val="3975056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457200" y="601170"/>
            <a:ext cx="8229600" cy="622570"/>
          </a:xfrm>
        </p:spPr>
        <p:txBody>
          <a:bodyPr>
            <a:normAutofit fontScale="90000"/>
          </a:bodyPr>
          <a:lstStyle/>
          <a:p>
            <a:r>
              <a:rPr lang="en-US" sz="2000" b="1" dirty="0" smtClean="0"/>
              <a:t>Regulations Governing Cemetery Development</a:t>
            </a:r>
            <a:r>
              <a:rPr lang="en-US" sz="2000" b="1" dirty="0"/>
              <a:t/>
            </a:r>
            <a:br>
              <a:rPr lang="en-US" sz="2000" b="1" dirty="0"/>
            </a:br>
            <a:r>
              <a:rPr lang="en-US" sz="2000" b="1" dirty="0" smtClean="0"/>
              <a:t>NEMA EIA Regulations 2014; Listing Notice 1</a:t>
            </a:r>
            <a:br>
              <a:rPr lang="en-US" sz="2000" b="1" dirty="0" smtClean="0"/>
            </a:br>
            <a:r>
              <a:rPr lang="en-US" sz="2000" b="1" dirty="0" smtClean="0"/>
              <a:t/>
            </a:r>
            <a:br>
              <a:rPr lang="en-US" sz="2000" b="1" dirty="0" smtClean="0"/>
            </a:br>
            <a:r>
              <a:rPr lang="en-ZA" sz="2000" b="1" dirty="0" smtClean="0"/>
              <a:t>BAR REQUIREMENTS FOR CEMETERY DEVELOPMENT.</a:t>
            </a:r>
            <a:r>
              <a:rPr lang="en-ZA" sz="2000" b="1" dirty="0"/>
              <a:t/>
            </a:r>
            <a:br>
              <a:rPr lang="en-ZA" sz="2000" b="1" dirty="0"/>
            </a:br>
            <a:endParaRPr lang="en-US" sz="2000" b="1"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539496" y="2752344"/>
            <a:ext cx="8229600" cy="2807208"/>
          </a:xfrm>
        </p:spPr>
        <p:txBody>
          <a:bodyPr>
            <a:normAutofit/>
          </a:bodyPr>
          <a:lstStyle/>
          <a:p>
            <a:endParaRPr lang="en-ZA" sz="1600" b="1" dirty="0" smtClean="0"/>
          </a:p>
          <a:p>
            <a:pPr marL="0" indent="0">
              <a:buNone/>
            </a:pPr>
            <a:endParaRPr lang="en-ZA" sz="2000" b="1" dirty="0"/>
          </a:p>
        </p:txBody>
      </p:sp>
      <p:pic>
        <p:nvPicPr>
          <p:cNvPr id="4" name="Picture 3"/>
          <p:cNvPicPr>
            <a:picLocks noChangeAspect="1"/>
          </p:cNvPicPr>
          <p:nvPr/>
        </p:nvPicPr>
        <p:blipFill>
          <a:blip r:embed="rId2"/>
          <a:stretch>
            <a:fillRect/>
          </a:stretch>
        </p:blipFill>
        <p:spPr>
          <a:xfrm>
            <a:off x="64008" y="2157984"/>
            <a:ext cx="9015984" cy="2715768"/>
          </a:xfrm>
          <a:prstGeom prst="rect">
            <a:avLst/>
          </a:prstGeom>
        </p:spPr>
      </p:pic>
      <p:sp>
        <p:nvSpPr>
          <p:cNvPr id="5" name="Rectangle 3"/>
          <p:cNvSpPr>
            <a:spLocks noChangeArrowheads="1"/>
          </p:cNvSpPr>
          <p:nvPr/>
        </p:nvSpPr>
        <p:spPr bwMode="auto">
          <a:xfrm>
            <a:off x="0" y="1347962"/>
            <a:ext cx="9144000" cy="685800"/>
          </a:xfrm>
          <a:prstGeom prst="rect">
            <a:avLst/>
          </a:prstGeom>
          <a:gradFill rotWithShape="1">
            <a:gsLst>
              <a:gs pos="0">
                <a:srgbClr val="CCFF66">
                  <a:gamma/>
                  <a:shade val="46275"/>
                  <a:invGamma/>
                </a:srgbClr>
              </a:gs>
              <a:gs pos="50000">
                <a:srgbClr val="CCFF66">
                  <a:alpha val="58000"/>
                </a:srgbClr>
              </a:gs>
              <a:gs pos="100000">
                <a:srgbClr val="CCFF66">
                  <a:gamma/>
                  <a:shade val="46275"/>
                  <a:invGamma/>
                </a:srgbClr>
              </a:gs>
            </a:gsLst>
            <a:lin ang="5400000" scaled="1"/>
          </a:gradFill>
          <a:ln w="9525">
            <a:noFill/>
            <a:miter lim="800000"/>
            <a:headEnd/>
            <a:tailEnd/>
          </a:ln>
          <a:effectLst/>
        </p:spPr>
        <p:txBody>
          <a:bodyPr anchor="ctr"/>
          <a:lstStyle/>
          <a:p>
            <a:pPr marL="285750" lvl="1" algn="ctr">
              <a:buFont typeface="Wingdings" panose="05000000000000000000" pitchFamily="2" charset="2"/>
              <a:buChar char="q"/>
              <a:defRPr/>
            </a:pPr>
            <a:r>
              <a:rPr lang="en-ZA" sz="2000" b="1" dirty="0">
                <a:solidFill>
                  <a:srgbClr val="FF0000"/>
                </a:solidFill>
              </a:rPr>
              <a:t>Activity </a:t>
            </a:r>
            <a:r>
              <a:rPr lang="en-ZA" sz="2000" b="1" dirty="0" smtClean="0">
                <a:solidFill>
                  <a:srgbClr val="FF0000"/>
                </a:solidFill>
              </a:rPr>
              <a:t>23:</a:t>
            </a:r>
            <a:r>
              <a:rPr lang="en-ZA" sz="2000" b="1" dirty="0" smtClean="0">
                <a:solidFill>
                  <a:srgbClr val="FF0000"/>
                </a:solidFill>
                <a:cs typeface="Arial" charset="0"/>
              </a:rPr>
              <a:t> </a:t>
            </a:r>
            <a:r>
              <a:rPr lang="en-ZA" sz="2000" b="1" dirty="0">
                <a:solidFill>
                  <a:srgbClr val="FF0000"/>
                </a:solidFill>
                <a:cs typeface="Arial" charset="0"/>
              </a:rPr>
              <a:t>The development of cemeteries of 2 500 square metres or more in </a:t>
            </a:r>
            <a:r>
              <a:rPr lang="en-ZA" sz="2000" b="1" dirty="0" smtClean="0">
                <a:solidFill>
                  <a:srgbClr val="FF0000"/>
                </a:solidFill>
                <a:cs typeface="Arial" charset="0"/>
              </a:rPr>
              <a:t>size</a:t>
            </a:r>
            <a:r>
              <a:rPr lang="en-ZA" sz="2000" b="1" dirty="0" smtClean="0">
                <a:solidFill>
                  <a:srgbClr val="FF0000"/>
                </a:solidFill>
              </a:rPr>
              <a:t> </a:t>
            </a:r>
            <a:endParaRPr lang="en-ZA" sz="2000" b="1" dirty="0">
              <a:solidFill>
                <a:srgbClr val="FF0000"/>
              </a:solidFill>
            </a:endParaRPr>
          </a:p>
        </p:txBody>
      </p:sp>
      <p:sp>
        <p:nvSpPr>
          <p:cNvPr id="7" name="Rectangle 3"/>
          <p:cNvSpPr>
            <a:spLocks noChangeArrowheads="1"/>
          </p:cNvSpPr>
          <p:nvPr/>
        </p:nvSpPr>
        <p:spPr bwMode="auto">
          <a:xfrm>
            <a:off x="0" y="4997974"/>
            <a:ext cx="9144000" cy="685800"/>
          </a:xfrm>
          <a:prstGeom prst="rect">
            <a:avLst/>
          </a:prstGeom>
          <a:gradFill rotWithShape="1">
            <a:gsLst>
              <a:gs pos="0">
                <a:srgbClr val="CCFF66">
                  <a:gamma/>
                  <a:shade val="46275"/>
                  <a:invGamma/>
                </a:srgbClr>
              </a:gs>
              <a:gs pos="50000">
                <a:srgbClr val="CCFF66">
                  <a:alpha val="58000"/>
                </a:srgbClr>
              </a:gs>
              <a:gs pos="100000">
                <a:srgbClr val="CCFF66">
                  <a:gamma/>
                  <a:shade val="46275"/>
                  <a:invGamma/>
                </a:srgbClr>
              </a:gs>
            </a:gsLst>
            <a:lin ang="5400000" scaled="1"/>
          </a:gradFill>
          <a:ln w="9525">
            <a:noFill/>
            <a:miter lim="800000"/>
            <a:headEnd/>
            <a:tailEnd/>
          </a:ln>
          <a:effectLst/>
        </p:spPr>
        <p:txBody>
          <a:bodyPr anchor="ctr"/>
          <a:lstStyle/>
          <a:p>
            <a:pPr marL="285750" lvl="1" algn="ctr">
              <a:buFont typeface="Wingdings" panose="05000000000000000000" pitchFamily="2" charset="2"/>
              <a:buChar char="q"/>
              <a:defRPr/>
            </a:pPr>
            <a:r>
              <a:rPr lang="en-ZA" sz="2000" b="1" dirty="0">
                <a:solidFill>
                  <a:srgbClr val="FF0000"/>
                </a:solidFill>
              </a:rPr>
              <a:t>Activity </a:t>
            </a:r>
            <a:r>
              <a:rPr lang="en-ZA" sz="2000" b="1" dirty="0" smtClean="0">
                <a:solidFill>
                  <a:srgbClr val="FF0000"/>
                </a:solidFill>
              </a:rPr>
              <a:t>44:</a:t>
            </a:r>
            <a:r>
              <a:rPr lang="en-ZA" sz="2000" b="1" dirty="0">
                <a:solidFill>
                  <a:srgbClr val="FF0000"/>
                </a:solidFill>
                <a:cs typeface="Arial" charset="0"/>
              </a:rPr>
              <a:t> The expansion of cemeteries by 2 500 square metres or more.</a:t>
            </a:r>
          </a:p>
          <a:p>
            <a:pPr marL="285750" lvl="1" algn="ctr">
              <a:buFont typeface="Wingdings" panose="05000000000000000000" pitchFamily="2" charset="2"/>
              <a:buChar char="q"/>
              <a:defRPr/>
            </a:pPr>
            <a:endParaRPr lang="en-ZA" sz="1600" b="1" dirty="0">
              <a:solidFill>
                <a:srgbClr val="FF0000"/>
              </a:solidFill>
            </a:endParaRPr>
          </a:p>
        </p:txBody>
      </p:sp>
    </p:spTree>
    <p:extLst>
      <p:ext uri="{BB962C8B-B14F-4D97-AF65-F5344CB8AC3E}">
        <p14:creationId xmlns:p14="http://schemas.microsoft.com/office/powerpoint/2010/main" val="1504650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rmAutofit fontScale="90000"/>
          </a:bodyPr>
          <a:lstStyle/>
          <a:p>
            <a:r>
              <a:rPr lang="en-ZA" sz="1800" b="1" dirty="0" smtClean="0"/>
              <a:t>CONTINUE……….</a:t>
            </a:r>
            <a:endParaRPr lang="en-US" sz="2000" b="1"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512064" y="1001330"/>
            <a:ext cx="8257032" cy="4905694"/>
          </a:xfrm>
        </p:spPr>
        <p:txBody>
          <a:bodyPr>
            <a:normAutofit/>
          </a:bodyPr>
          <a:lstStyle/>
          <a:p>
            <a:endParaRPr lang="en-US" sz="1800" b="1" dirty="0"/>
          </a:p>
        </p:txBody>
      </p:sp>
      <p:pic>
        <p:nvPicPr>
          <p:cNvPr id="4" name="Picture 11" descr="Shepherd%20Family%20Cemetery"/>
          <p:cNvPicPr>
            <a:picLocks noChangeAspect="1" noChangeArrowheads="1"/>
          </p:cNvPicPr>
          <p:nvPr/>
        </p:nvPicPr>
        <p:blipFill>
          <a:blip r:embed="rId2" cstate="print"/>
          <a:srcRect/>
          <a:stretch>
            <a:fillRect/>
          </a:stretch>
        </p:blipFill>
        <p:spPr bwMode="auto">
          <a:xfrm>
            <a:off x="3124200" y="1001329"/>
            <a:ext cx="6019800" cy="2130490"/>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3060192" y="3200400"/>
            <a:ext cx="6083808" cy="2596896"/>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539496" y="1066800"/>
            <a:ext cx="2401824" cy="3429000"/>
          </a:xfrm>
          <a:prstGeom prst="rect">
            <a:avLst/>
          </a:prstGeom>
          <a:noFill/>
          <a:ln w="9525">
            <a:noFill/>
            <a:miter lim="800000"/>
            <a:headEnd/>
            <a:tailEnd/>
          </a:ln>
        </p:spPr>
      </p:pic>
    </p:spTree>
    <p:extLst>
      <p:ext uri="{BB962C8B-B14F-4D97-AF65-F5344CB8AC3E}">
        <p14:creationId xmlns:p14="http://schemas.microsoft.com/office/powerpoint/2010/main" val="2722204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rmAutofit fontScale="90000"/>
          </a:bodyPr>
          <a:lstStyle/>
          <a:p>
            <a:r>
              <a:rPr lang="en-ZA" sz="1800" b="1" dirty="0" smtClean="0"/>
              <a:t>PERCEPTIONS ABOUT EIAs</a:t>
            </a:r>
            <a:endParaRPr lang="en-US" sz="2000" b="1" dirty="0"/>
          </a:p>
        </p:txBody>
      </p:sp>
      <p:pic>
        <p:nvPicPr>
          <p:cNvPr id="4" name="Content Placeholder 3"/>
          <p:cNvPicPr>
            <a:picLocks noGrp="1" noChangeAspect="1"/>
          </p:cNvPicPr>
          <p:nvPr>
            <p:ph idx="1"/>
          </p:nvPr>
        </p:nvPicPr>
        <p:blipFill>
          <a:blip r:embed="rId2"/>
          <a:stretch>
            <a:fillRect/>
          </a:stretch>
        </p:blipFill>
        <p:spPr>
          <a:xfrm>
            <a:off x="3838833" y="3794760"/>
            <a:ext cx="5544558" cy="2185416"/>
          </a:xfrm>
          <a:prstGeom prst="rect">
            <a:avLst/>
          </a:prstGeom>
        </p:spPr>
      </p:pic>
      <p:pic>
        <p:nvPicPr>
          <p:cNvPr id="5" name="Picture 4"/>
          <p:cNvPicPr>
            <a:picLocks noChangeAspect="1"/>
          </p:cNvPicPr>
          <p:nvPr/>
        </p:nvPicPr>
        <p:blipFill>
          <a:blip r:embed="rId3"/>
          <a:stretch>
            <a:fillRect/>
          </a:stretch>
        </p:blipFill>
        <p:spPr>
          <a:xfrm>
            <a:off x="228600" y="1032432"/>
            <a:ext cx="8004742" cy="3407959"/>
          </a:xfrm>
          <a:prstGeom prst="rect">
            <a:avLst/>
          </a:prstGeom>
        </p:spPr>
      </p:pic>
      <p:pic>
        <p:nvPicPr>
          <p:cNvPr id="6" name="Picture 5"/>
          <p:cNvPicPr>
            <a:picLocks noChangeAspect="1"/>
          </p:cNvPicPr>
          <p:nvPr/>
        </p:nvPicPr>
        <p:blipFill>
          <a:blip r:embed="rId4"/>
          <a:stretch>
            <a:fillRect/>
          </a:stretch>
        </p:blipFill>
        <p:spPr>
          <a:xfrm>
            <a:off x="5833585" y="694944"/>
            <a:ext cx="3310415" cy="2145978"/>
          </a:xfrm>
          <a:prstGeom prst="rect">
            <a:avLst/>
          </a:prstGeom>
        </p:spPr>
      </p:pic>
    </p:spTree>
    <p:extLst>
      <p:ext uri="{BB962C8B-B14F-4D97-AF65-F5344CB8AC3E}">
        <p14:creationId xmlns:p14="http://schemas.microsoft.com/office/powerpoint/2010/main" val="899454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rmAutofit fontScale="90000"/>
          </a:bodyPr>
          <a:lstStyle/>
          <a:p>
            <a:r>
              <a:rPr lang="en-ZA" sz="1800" b="1" dirty="0" smtClean="0"/>
              <a:t>BAR PROCESS IN APPLYING FOR CEMETRY DEVELOPMENT</a:t>
            </a:r>
            <a:endParaRPr lang="en-US" sz="2000" b="1" dirty="0"/>
          </a:p>
        </p:txBody>
      </p:sp>
      <p:pic>
        <p:nvPicPr>
          <p:cNvPr id="4" name="Content Placeholder 3"/>
          <p:cNvPicPr>
            <a:picLocks noGrp="1" noChangeAspect="1"/>
          </p:cNvPicPr>
          <p:nvPr>
            <p:ph idx="1"/>
          </p:nvPr>
        </p:nvPicPr>
        <p:blipFill>
          <a:blip r:embed="rId2"/>
          <a:stretch>
            <a:fillRect/>
          </a:stretch>
        </p:blipFill>
        <p:spPr>
          <a:xfrm>
            <a:off x="904568" y="626118"/>
            <a:ext cx="8239432" cy="5174913"/>
          </a:xfrm>
          <a:prstGeom prst="rect">
            <a:avLst/>
          </a:prstGeom>
        </p:spPr>
      </p:pic>
    </p:spTree>
    <p:extLst>
      <p:ext uri="{BB962C8B-B14F-4D97-AF65-F5344CB8AC3E}">
        <p14:creationId xmlns:p14="http://schemas.microsoft.com/office/powerpoint/2010/main" val="4058550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Autofit/>
          </a:bodyPr>
          <a:lstStyle/>
          <a:p>
            <a:r>
              <a:rPr lang="en-ZA" sz="2000" b="1" dirty="0" smtClean="0"/>
              <a:t>ROLES AND RESPONSIBILITIES OF MUNICIPALITIES ON EIA IN TERMS OF NEMA</a:t>
            </a:r>
            <a:endParaRPr lang="en-US" sz="2000" b="1"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539496" y="1001330"/>
            <a:ext cx="8229600" cy="4722813"/>
          </a:xfrm>
        </p:spPr>
        <p:txBody>
          <a:bodyPr>
            <a:normAutofit/>
          </a:bodyPr>
          <a:lstStyle/>
          <a:p>
            <a:pPr>
              <a:buFont typeface="Wingdings" panose="05000000000000000000" pitchFamily="2" charset="2"/>
              <a:buChar char="q"/>
            </a:pPr>
            <a:r>
              <a:rPr lang="en-US" altLang="en-US" sz="2000" b="1" dirty="0"/>
              <a:t>Municipalities must place community &amp; its needs at the forefront of its concern, and serve physical, psychological, developmental, cultural and social interests equitably</a:t>
            </a:r>
            <a:endParaRPr lang="en-ZA" altLang="en-US" sz="2000" b="1" dirty="0"/>
          </a:p>
          <a:p>
            <a:pPr>
              <a:buFont typeface="Wingdings" panose="05000000000000000000" pitchFamily="2" charset="2"/>
              <a:buChar char="q"/>
            </a:pPr>
            <a:r>
              <a:rPr lang="en-US" altLang="en-US" sz="2000" b="1" dirty="0"/>
              <a:t>Development in municipal areas must be socially, environmentally and economically sustainable-relates to mitigation and prevention of ecosystem loss, pollution, waste etc.</a:t>
            </a:r>
            <a:endParaRPr lang="en-ZA" altLang="en-US" sz="2000" b="1" dirty="0"/>
          </a:p>
          <a:p>
            <a:pPr>
              <a:buFont typeface="Wingdings" panose="05000000000000000000" pitchFamily="2" charset="2"/>
              <a:buChar char="q"/>
            </a:pPr>
            <a:r>
              <a:rPr lang="en-US" altLang="en-US" sz="2000" b="1" dirty="0" smtClean="0"/>
              <a:t>Ensure </a:t>
            </a:r>
            <a:r>
              <a:rPr lang="en-US" altLang="en-US" sz="2000" b="1" dirty="0"/>
              <a:t>participation of all interested and affected parties  must be promoted</a:t>
            </a:r>
            <a:endParaRPr lang="en-ZA" altLang="en-US" sz="2000" b="1" dirty="0"/>
          </a:p>
          <a:p>
            <a:pPr>
              <a:buFont typeface="Wingdings" panose="05000000000000000000" pitchFamily="2" charset="2"/>
              <a:buChar char="q"/>
            </a:pPr>
            <a:r>
              <a:rPr lang="en-US" altLang="en-US" sz="2000" b="1" dirty="0"/>
              <a:t>Ensure that decisions must take into account interests, needs and values of all I&amp;AP- including traditional communities</a:t>
            </a:r>
            <a:endParaRPr lang="en-ZA" altLang="en-US" sz="2000" b="1" dirty="0"/>
          </a:p>
          <a:p>
            <a:endParaRPr lang="en-US" sz="1800" b="1" dirty="0"/>
          </a:p>
        </p:txBody>
      </p:sp>
    </p:spTree>
    <p:extLst>
      <p:ext uri="{BB962C8B-B14F-4D97-AF65-F5344CB8AC3E}">
        <p14:creationId xmlns:p14="http://schemas.microsoft.com/office/powerpoint/2010/main" val="846088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39728" y="1244490"/>
            <a:ext cx="8351837" cy="4114800"/>
          </a:xfrm>
          <a:prstGeom prst="rect">
            <a:avLst/>
          </a:prstGeom>
          <a:noFill/>
          <a:ln w="9525">
            <a:noFill/>
            <a:miter lim="800000"/>
            <a:headEnd/>
            <a:tailEnd/>
          </a:ln>
        </p:spPr>
        <p:txBody>
          <a:bodyPr/>
          <a:lstStyle/>
          <a:p>
            <a:pPr defTabSz="914400">
              <a:spcBef>
                <a:spcPct val="20000"/>
              </a:spcBef>
            </a:pPr>
            <a:endParaRPr lang="en-US" sz="2800">
              <a:solidFill>
                <a:prstClr val="black"/>
              </a:solidFill>
            </a:endParaRPr>
          </a:p>
        </p:txBody>
      </p:sp>
      <p:sp>
        <p:nvSpPr>
          <p:cNvPr id="212996" name="Text Box 4"/>
          <p:cNvSpPr txBox="1">
            <a:spLocks noChangeArrowheads="1"/>
          </p:cNvSpPr>
          <p:nvPr/>
        </p:nvSpPr>
        <p:spPr bwMode="auto">
          <a:xfrm>
            <a:off x="663575" y="568325"/>
            <a:ext cx="184150" cy="366713"/>
          </a:xfrm>
          <a:prstGeom prst="rect">
            <a:avLst/>
          </a:prstGeom>
          <a:noFill/>
          <a:ln w="9525">
            <a:noFill/>
            <a:miter lim="800000"/>
            <a:headEnd/>
            <a:tailEnd/>
          </a:ln>
          <a:effectLst/>
        </p:spPr>
        <p:txBody>
          <a:bodyPr wrap="none">
            <a:spAutoFit/>
          </a:bodyPr>
          <a:lstStyle/>
          <a:p>
            <a:pPr defTabSz="914400"/>
            <a:endParaRPr lang="en-US">
              <a:solidFill>
                <a:prstClr val="black"/>
              </a:solidFill>
            </a:endParaRPr>
          </a:p>
        </p:txBody>
      </p:sp>
      <p:sp>
        <p:nvSpPr>
          <p:cNvPr id="212997" name="Text Box 5"/>
          <p:cNvSpPr txBox="1">
            <a:spLocks noChangeArrowheads="1"/>
          </p:cNvSpPr>
          <p:nvPr/>
        </p:nvSpPr>
        <p:spPr bwMode="auto">
          <a:xfrm>
            <a:off x="323850" y="476250"/>
            <a:ext cx="184150" cy="396875"/>
          </a:xfrm>
          <a:prstGeom prst="rect">
            <a:avLst/>
          </a:prstGeom>
          <a:noFill/>
          <a:ln w="9525">
            <a:noFill/>
            <a:miter lim="800000"/>
            <a:headEnd/>
            <a:tailEnd/>
          </a:ln>
          <a:effectLst/>
        </p:spPr>
        <p:txBody>
          <a:bodyPr wrap="none">
            <a:spAutoFit/>
          </a:bodyPr>
          <a:lstStyle/>
          <a:p>
            <a:pPr defTabSz="914400"/>
            <a:endParaRPr lang="en-US" sz="2000" b="1">
              <a:solidFill>
                <a:prstClr val="black"/>
              </a:solidFill>
            </a:endParaRPr>
          </a:p>
        </p:txBody>
      </p:sp>
      <p:sp>
        <p:nvSpPr>
          <p:cNvPr id="212999" name="Rectangle 7"/>
          <p:cNvSpPr>
            <a:spLocks noChangeArrowheads="1"/>
          </p:cNvSpPr>
          <p:nvPr/>
        </p:nvSpPr>
        <p:spPr bwMode="auto">
          <a:xfrm>
            <a:off x="507999" y="-41604"/>
            <a:ext cx="8424069" cy="3570208"/>
          </a:xfrm>
          <a:prstGeom prst="rect">
            <a:avLst/>
          </a:prstGeom>
          <a:noFill/>
          <a:ln w="9525">
            <a:noFill/>
            <a:miter lim="800000"/>
            <a:headEnd/>
            <a:tailEnd/>
          </a:ln>
          <a:effectLst/>
        </p:spPr>
        <p:txBody>
          <a:bodyPr wrap="square">
            <a:spAutoFit/>
          </a:bodyPr>
          <a:lstStyle/>
          <a:p>
            <a:pPr marL="342900" indent="-342900" algn="ctr" defTabSz="914400">
              <a:spcBef>
                <a:spcPct val="20000"/>
              </a:spcBef>
            </a:pPr>
            <a:r>
              <a:rPr lang="en-US" sz="2000" b="1" dirty="0" smtClean="0"/>
              <a:t>CONCLUSION</a:t>
            </a:r>
            <a:endParaRPr lang="en-US" sz="2000" b="1" dirty="0"/>
          </a:p>
          <a:p>
            <a:pPr marL="539750" defTabSz="914400">
              <a:spcBef>
                <a:spcPct val="20000"/>
              </a:spcBef>
            </a:pPr>
            <a:r>
              <a:rPr lang="en-US" sz="4000" b="1" i="1" dirty="0" smtClean="0">
                <a:solidFill>
                  <a:prstClr val="white"/>
                </a:solidFill>
              </a:rPr>
              <a:t>Non-compliance </a:t>
            </a:r>
            <a:r>
              <a:rPr lang="en-US" sz="4000" b="1" i="1" dirty="0">
                <a:solidFill>
                  <a:prstClr val="white"/>
                </a:solidFill>
              </a:rPr>
              <a:t>with </a:t>
            </a:r>
            <a:r>
              <a:rPr lang="en-US" sz="4000" b="1" i="1" dirty="0" smtClean="0">
                <a:solidFill>
                  <a:prstClr val="white"/>
                </a:solidFill>
              </a:rPr>
              <a:t>the LAW is a criminal offence.</a:t>
            </a:r>
          </a:p>
          <a:p>
            <a:pPr marL="342900" indent="-342900" defTabSz="914400">
              <a:spcBef>
                <a:spcPct val="20000"/>
              </a:spcBef>
            </a:pPr>
            <a:endParaRPr lang="en-US" sz="3200" b="1" i="1" dirty="0">
              <a:solidFill>
                <a:srgbClr val="FF0000"/>
              </a:solidFill>
            </a:endParaRPr>
          </a:p>
          <a:p>
            <a:pPr marL="342900" indent="-342900" defTabSz="914400">
              <a:spcBef>
                <a:spcPct val="20000"/>
              </a:spcBef>
            </a:pPr>
            <a:endParaRPr lang="en-US" sz="3200" b="1" i="1" dirty="0" smtClean="0">
              <a:solidFill>
                <a:srgbClr val="FF0000"/>
              </a:solidFill>
            </a:endParaRPr>
          </a:p>
          <a:p>
            <a:pPr marL="342900" indent="-342900" defTabSz="914400">
              <a:spcBef>
                <a:spcPct val="20000"/>
              </a:spcBef>
            </a:pPr>
            <a:endParaRPr lang="en-US" b="1" i="1" dirty="0" smtClean="0">
              <a:solidFill>
                <a:srgbClr val="FF0000"/>
              </a:solidFill>
            </a:endParaRPr>
          </a:p>
          <a:p>
            <a:pPr marL="342900" indent="-342900" defTabSz="914400">
              <a:spcBef>
                <a:spcPct val="20000"/>
              </a:spcBef>
            </a:pPr>
            <a:endParaRPr lang="en-US" b="1" i="1" dirty="0" smtClean="0">
              <a:solidFill>
                <a:srgbClr val="FF0000"/>
              </a:solidFill>
            </a:endParaRPr>
          </a:p>
        </p:txBody>
      </p:sp>
      <p:pic>
        <p:nvPicPr>
          <p:cNvPr id="2" name="Picture 1"/>
          <p:cNvPicPr>
            <a:picLocks noChangeAspect="1"/>
          </p:cNvPicPr>
          <p:nvPr/>
        </p:nvPicPr>
        <p:blipFill>
          <a:blip r:embed="rId4"/>
          <a:stretch>
            <a:fillRect/>
          </a:stretch>
        </p:blipFill>
        <p:spPr>
          <a:xfrm>
            <a:off x="4136191" y="1485737"/>
            <a:ext cx="5106132" cy="4559864"/>
          </a:xfrm>
          <a:prstGeom prst="rect">
            <a:avLst/>
          </a:prstGeom>
        </p:spPr>
      </p:pic>
      <p:pic>
        <p:nvPicPr>
          <p:cNvPr id="3" name="Picture 2"/>
          <p:cNvPicPr>
            <a:picLocks noChangeAspect="1"/>
          </p:cNvPicPr>
          <p:nvPr/>
        </p:nvPicPr>
        <p:blipFill>
          <a:blip r:embed="rId5"/>
          <a:stretch>
            <a:fillRect/>
          </a:stretch>
        </p:blipFill>
        <p:spPr>
          <a:xfrm>
            <a:off x="5465567" y="3086434"/>
            <a:ext cx="2780017" cy="1902117"/>
          </a:xfrm>
          <a:prstGeom prst="rect">
            <a:avLst/>
          </a:prstGeom>
        </p:spPr>
      </p:pic>
      <p:pic>
        <p:nvPicPr>
          <p:cNvPr id="4" name="Picture 3"/>
          <p:cNvPicPr>
            <a:picLocks noChangeAspect="1"/>
          </p:cNvPicPr>
          <p:nvPr/>
        </p:nvPicPr>
        <p:blipFill>
          <a:blip r:embed="rId6"/>
          <a:stretch>
            <a:fillRect/>
          </a:stretch>
        </p:blipFill>
        <p:spPr>
          <a:xfrm>
            <a:off x="5764298" y="2900305"/>
            <a:ext cx="2182557" cy="1603387"/>
          </a:xfrm>
          <a:prstGeom prst="rect">
            <a:avLst/>
          </a:prstGeom>
        </p:spPr>
      </p:pic>
      <p:pic>
        <p:nvPicPr>
          <p:cNvPr id="5" name="Picture 4"/>
          <p:cNvPicPr>
            <a:picLocks noChangeAspect="1"/>
          </p:cNvPicPr>
          <p:nvPr/>
        </p:nvPicPr>
        <p:blipFill>
          <a:blip r:embed="rId7"/>
          <a:stretch>
            <a:fillRect/>
          </a:stretch>
        </p:blipFill>
        <p:spPr>
          <a:xfrm>
            <a:off x="131106" y="3301890"/>
            <a:ext cx="5035732" cy="4029805"/>
          </a:xfrm>
          <a:prstGeom prst="rect">
            <a:avLst/>
          </a:prstGeom>
        </p:spPr>
      </p:pic>
    </p:spTree>
    <p:extLst>
      <p:ext uri="{BB962C8B-B14F-4D97-AF65-F5344CB8AC3E}">
        <p14:creationId xmlns:p14="http://schemas.microsoft.com/office/powerpoint/2010/main" val="2427715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84138"/>
            <a:ext cx="8229600" cy="1125826"/>
          </a:xfrm>
          <a:solidFill>
            <a:srgbClr val="00B0F0"/>
          </a:solidFill>
          <a:scene3d>
            <a:camera prst="orthographicFront"/>
            <a:lightRig rig="sunset" dir="t"/>
          </a:scene3d>
          <a:sp3d extrusionH="57150">
            <a:bevelT h="95250"/>
            <a:bevelB w="241300" h="107950"/>
          </a:sp3d>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400" b="1" dirty="0" smtClean="0">
                <a:solidFill>
                  <a:prstClr val="white"/>
                </a:solidFill>
                <a:cs typeface="Arial" pitchFamily="34" charset="0"/>
              </a:rPr>
              <a:t>A Comprehensive List of Provincial Contacts is appended as an appendix 1 for ease of reference if you want to apply or inquire from a particular Province</a:t>
            </a:r>
            <a:endParaRPr lang="en-US" sz="2400" b="1" dirty="0">
              <a:solidFill>
                <a:prstClr val="white"/>
              </a:solidFill>
              <a:cs typeface="Arial" pitchFamily="34" charset="0"/>
            </a:endParaRPr>
          </a:p>
        </p:txBody>
      </p:sp>
      <p:pic>
        <p:nvPicPr>
          <p:cNvPr id="35843" name="Picture 2" descr="C:\Users\vusi\My Photos 1\RSA_by_provinces[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87054"/>
            <a:ext cx="7162800" cy="5038725"/>
          </a:xfrm>
        </p:spPr>
      </p:pic>
    </p:spTree>
    <p:extLst>
      <p:ext uri="{BB962C8B-B14F-4D97-AF65-F5344CB8AC3E}">
        <p14:creationId xmlns:p14="http://schemas.microsoft.com/office/powerpoint/2010/main" val="559156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 name="Picture 6" descr="A picture containing text, pool ball, businesscard&#10;&#10;Description automatically generated">
            <a:extLst>
              <a:ext uri="{FF2B5EF4-FFF2-40B4-BE49-F238E27FC236}">
                <a16:creationId xmlns="" xmlns:a16="http://schemas.microsoft.com/office/drawing/2014/main" id="{CE556480-4F33-2F47-984D-9E89F2FE03AE}"/>
              </a:ext>
            </a:extLst>
          </p:cNvPr>
          <p:cNvPicPr>
            <a:picLocks noChangeAspect="1"/>
          </p:cNvPicPr>
          <p:nvPr/>
        </p:nvPicPr>
        <p:blipFill>
          <a:blip r:embed="rId3"/>
          <a:stretch>
            <a:fillRect/>
          </a:stretch>
        </p:blipFill>
        <p:spPr>
          <a:xfrm>
            <a:off x="255639" y="0"/>
            <a:ext cx="9144000" cy="6858000"/>
          </a:xfrm>
          <a:prstGeom prst="rect">
            <a:avLst/>
          </a:prstGeom>
        </p:spPr>
      </p:pic>
      <p:sp>
        <p:nvSpPr>
          <p:cNvPr id="2" name="Title 1"/>
          <p:cNvSpPr>
            <a:spLocks noGrp="1"/>
          </p:cNvSpPr>
          <p:nvPr>
            <p:ph type="title"/>
          </p:nvPr>
        </p:nvSpPr>
        <p:spPr>
          <a:xfrm>
            <a:off x="341742" y="357113"/>
            <a:ext cx="8229600" cy="1143000"/>
          </a:xfrm>
        </p:spPr>
        <p:txBody>
          <a:bodyPr>
            <a:normAutofit/>
          </a:bodyPr>
          <a:lstStyle/>
          <a:p>
            <a:r>
              <a:rPr lang="en-US" sz="6500" b="1" dirty="0">
                <a:solidFill>
                  <a:srgbClr val="003500"/>
                </a:solidFill>
              </a:rPr>
              <a:t>THANK YOU!</a:t>
            </a:r>
          </a:p>
        </p:txBody>
      </p:sp>
      <p:sp>
        <p:nvSpPr>
          <p:cNvPr id="4" name="Content Placeholder 2"/>
          <p:cNvSpPr>
            <a:spLocks noGrp="1"/>
          </p:cNvSpPr>
          <p:nvPr>
            <p:ph idx="1"/>
          </p:nvPr>
        </p:nvSpPr>
        <p:spPr>
          <a:xfrm>
            <a:off x="638636" y="2853846"/>
            <a:ext cx="8229600" cy="2540180"/>
          </a:xfrm>
        </p:spPr>
        <p:txBody>
          <a:bodyPr>
            <a:normAutofit/>
          </a:bodyPr>
          <a:lstStyle/>
          <a:p>
            <a:pPr marL="0" indent="0">
              <a:buNone/>
            </a:pPr>
            <a:r>
              <a:rPr lang="en-US" sz="1500" b="1" dirty="0" smtClean="0"/>
              <a:t>D: National Infrastructure Development</a:t>
            </a:r>
            <a:endParaRPr lang="en-US" sz="1500" b="1" dirty="0"/>
          </a:p>
          <a:p>
            <a:pPr marL="0" indent="0">
              <a:buNone/>
            </a:pPr>
            <a:r>
              <a:rPr lang="en-US" sz="1500" b="1" dirty="0" smtClean="0"/>
              <a:t>Department </a:t>
            </a:r>
            <a:r>
              <a:rPr lang="en-US" sz="1500" b="1" dirty="0"/>
              <a:t>of Forestry, Fisheries and the Environment</a:t>
            </a:r>
          </a:p>
          <a:p>
            <a:pPr marL="0" indent="0">
              <a:buNone/>
            </a:pPr>
            <a:r>
              <a:rPr lang="en-US" sz="1500" b="1" dirty="0"/>
              <a:t>Tel: 012 399 </a:t>
            </a:r>
            <a:r>
              <a:rPr lang="en-US" sz="1500" b="1" dirty="0" smtClean="0"/>
              <a:t>9326     </a:t>
            </a:r>
            <a:r>
              <a:rPr lang="en-US" sz="1500" b="1" dirty="0"/>
              <a:t>|     Mobile: 082 </a:t>
            </a:r>
            <a:r>
              <a:rPr lang="en-US" sz="1500" b="1" dirty="0" smtClean="0"/>
              <a:t>848 6337</a:t>
            </a:r>
            <a:endParaRPr lang="en-US" sz="1500" b="1" dirty="0"/>
          </a:p>
          <a:p>
            <a:pPr marL="0" indent="0">
              <a:buNone/>
            </a:pPr>
            <a:r>
              <a:rPr lang="en-US" sz="1500" b="1" dirty="0"/>
              <a:t>Website: http://www.environment.gov.za</a:t>
            </a:r>
          </a:p>
          <a:p>
            <a:pPr marL="0" indent="0">
              <a:buNone/>
            </a:pPr>
            <a:endParaRPr lang="en-US" sz="1500" b="1" dirty="0"/>
          </a:p>
          <a:p>
            <a:pPr marL="0" indent="0">
              <a:buNone/>
            </a:pPr>
            <a:r>
              <a:rPr lang="en-US" sz="1500" b="1" dirty="0"/>
              <a:t>Address: The Environment House, 473 Steve </a:t>
            </a:r>
            <a:r>
              <a:rPr lang="en-US" sz="1500" b="1" dirty="0" err="1"/>
              <a:t>Biko</a:t>
            </a:r>
            <a:r>
              <a:rPr lang="en-US" sz="1500" b="1" dirty="0"/>
              <a:t> Road, Arcadia, Pretoria, 0083 </a:t>
            </a:r>
          </a:p>
        </p:txBody>
      </p:sp>
      <p:cxnSp>
        <p:nvCxnSpPr>
          <p:cNvPr id="6" name="Straight Connector 5"/>
          <p:cNvCxnSpPr/>
          <p:nvPr/>
        </p:nvCxnSpPr>
        <p:spPr>
          <a:xfrm>
            <a:off x="478333" y="2672269"/>
            <a:ext cx="0" cy="25732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6299030" y="1284542"/>
            <a:ext cx="3100609" cy="2451716"/>
          </a:xfrm>
          <a:prstGeom prst="rect">
            <a:avLst/>
          </a:prstGeom>
        </p:spPr>
      </p:pic>
    </p:spTree>
    <p:extLst>
      <p:ext uri="{BB962C8B-B14F-4D97-AF65-F5344CB8AC3E}">
        <p14:creationId xmlns:p14="http://schemas.microsoft.com/office/powerpoint/2010/main" val="2475058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 xmlns:a16="http://schemas.microsoft.com/office/drawing/2014/main" id="{E2BA28D0-E372-1348-AF2B-539546477962}"/>
              </a:ext>
            </a:extLst>
          </p:cNvPr>
          <p:cNvPicPr>
            <a:picLocks noChangeAspect="1"/>
          </p:cNvPicPr>
          <p:nvPr/>
        </p:nvPicPr>
        <p:blipFill>
          <a:blip r:embed="rId3"/>
          <a:stretch>
            <a:fillRect/>
          </a:stretch>
        </p:blipFill>
        <p:spPr>
          <a:xfrm>
            <a:off x="-36576" y="0"/>
            <a:ext cx="9144000" cy="6858000"/>
          </a:xfrm>
          <a:prstGeom prst="rect">
            <a:avLst/>
          </a:prstGeom>
        </p:spPr>
      </p:pic>
      <p:sp>
        <p:nvSpPr>
          <p:cNvPr id="2" name="Title 1"/>
          <p:cNvSpPr>
            <a:spLocks noGrp="1"/>
          </p:cNvSpPr>
          <p:nvPr>
            <p:ph type="ctrTitle"/>
          </p:nvPr>
        </p:nvSpPr>
        <p:spPr>
          <a:xfrm>
            <a:off x="694944" y="4681729"/>
            <a:ext cx="7680960" cy="848105"/>
          </a:xfrm>
        </p:spPr>
        <p:txBody>
          <a:bodyPr>
            <a:normAutofit fontScale="90000"/>
          </a:bodyPr>
          <a:lstStyle/>
          <a:p>
            <a:r>
              <a:rPr lang="en-ZA" sz="2000" b="1" dirty="0" smtClean="0">
                <a:solidFill>
                  <a:srgbClr val="008000"/>
                </a:solidFill>
              </a:rPr>
              <a:t/>
            </a:r>
            <a:br>
              <a:rPr lang="en-ZA" sz="2000" b="1" dirty="0" smtClean="0">
                <a:solidFill>
                  <a:srgbClr val="008000"/>
                </a:solidFill>
              </a:rPr>
            </a:br>
            <a:r>
              <a:rPr lang="en-ZA" sz="2000" b="1" dirty="0">
                <a:solidFill>
                  <a:srgbClr val="008000"/>
                </a:solidFill>
              </a:rPr>
              <a:t/>
            </a:r>
            <a:br>
              <a:rPr lang="en-ZA" sz="2000" b="1" dirty="0">
                <a:solidFill>
                  <a:srgbClr val="008000"/>
                </a:solidFill>
              </a:rPr>
            </a:br>
            <a:r>
              <a:rPr lang="en-ZA" sz="2000" b="1" dirty="0" smtClean="0">
                <a:solidFill>
                  <a:srgbClr val="008000"/>
                </a:solidFill>
              </a:rPr>
              <a:t/>
            </a:r>
            <a:br>
              <a:rPr lang="en-ZA" sz="2000" b="1" dirty="0" smtClean="0">
                <a:solidFill>
                  <a:srgbClr val="008000"/>
                </a:solidFill>
              </a:rPr>
            </a:br>
            <a:r>
              <a:rPr lang="en-ZA" sz="2000" b="1" dirty="0">
                <a:solidFill>
                  <a:srgbClr val="008000"/>
                </a:solidFill>
              </a:rPr>
              <a:t/>
            </a:r>
            <a:br>
              <a:rPr lang="en-ZA" sz="2000" b="1" dirty="0">
                <a:solidFill>
                  <a:srgbClr val="008000"/>
                </a:solidFill>
              </a:rPr>
            </a:br>
            <a:r>
              <a:rPr lang="en-ZA" sz="2000" b="1" dirty="0" smtClean="0">
                <a:solidFill>
                  <a:srgbClr val="008000"/>
                </a:solidFill>
              </a:rPr>
              <a:t/>
            </a:r>
            <a:br>
              <a:rPr lang="en-ZA" sz="2000" b="1" dirty="0" smtClean="0">
                <a:solidFill>
                  <a:srgbClr val="008000"/>
                </a:solidFill>
              </a:rPr>
            </a:br>
            <a:r>
              <a:rPr lang="en-ZA" sz="2000" b="1" dirty="0">
                <a:solidFill>
                  <a:srgbClr val="008000"/>
                </a:solidFill>
              </a:rPr>
              <a:t/>
            </a:r>
            <a:br>
              <a:rPr lang="en-ZA" sz="2000" b="1" dirty="0">
                <a:solidFill>
                  <a:srgbClr val="008000"/>
                </a:solidFill>
              </a:rPr>
            </a:br>
            <a:endParaRPr lang="en-ZA" sz="2000" b="1" dirty="0">
              <a:solidFill>
                <a:srgbClr val="008000"/>
              </a:solidFill>
            </a:endParaRPr>
          </a:p>
        </p:txBody>
      </p:sp>
      <p:sp>
        <p:nvSpPr>
          <p:cNvPr id="3" name="Subtitle 2"/>
          <p:cNvSpPr>
            <a:spLocks noGrp="1"/>
          </p:cNvSpPr>
          <p:nvPr>
            <p:ph type="subTitle" idx="1"/>
          </p:nvPr>
        </p:nvSpPr>
        <p:spPr>
          <a:xfrm>
            <a:off x="493776" y="1100421"/>
            <a:ext cx="7132320" cy="566929"/>
          </a:xfrm>
        </p:spPr>
        <p:txBody>
          <a:bodyPr>
            <a:noAutofit/>
          </a:bodyPr>
          <a:lstStyle/>
          <a:p>
            <a:r>
              <a:rPr lang="en-ZA" sz="1800" b="1" dirty="0">
                <a:solidFill>
                  <a:srgbClr val="008000"/>
                </a:solidFill>
              </a:rPr>
              <a:t>Regulations Governing Cemetery </a:t>
            </a:r>
            <a:r>
              <a:rPr lang="en-ZA" sz="1800" b="1" dirty="0" smtClean="0">
                <a:solidFill>
                  <a:srgbClr val="008000"/>
                </a:solidFill>
              </a:rPr>
              <a:t>Development: </a:t>
            </a:r>
            <a:r>
              <a:rPr lang="en-ZA" sz="1800" b="1" dirty="0">
                <a:solidFill>
                  <a:srgbClr val="008000"/>
                </a:solidFill>
              </a:rPr>
              <a:t>The Environmental Impact Assessment (EIA) Process</a:t>
            </a:r>
          </a:p>
          <a:p>
            <a:endParaRPr lang="en-US" sz="2000" b="1" dirty="0">
              <a:solidFill>
                <a:srgbClr val="0080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08" y="1667350"/>
            <a:ext cx="8284464" cy="2567591"/>
          </a:xfrm>
          <a:prstGeom prst="rect">
            <a:avLst/>
          </a:prstGeom>
        </p:spPr>
      </p:pic>
      <p:sp>
        <p:nvSpPr>
          <p:cNvPr id="4" name="Rectangle 3"/>
          <p:cNvSpPr/>
          <p:nvPr/>
        </p:nvSpPr>
        <p:spPr>
          <a:xfrm>
            <a:off x="3952568" y="4228618"/>
            <a:ext cx="5054272" cy="1754326"/>
          </a:xfrm>
          <a:prstGeom prst="rect">
            <a:avLst/>
          </a:prstGeom>
        </p:spPr>
        <p:txBody>
          <a:bodyPr wrap="square">
            <a:spAutoFit/>
          </a:bodyPr>
          <a:lstStyle/>
          <a:p>
            <a:r>
              <a:rPr lang="en-ZA" dirty="0"/>
              <a:t>Vusi Skosana</a:t>
            </a:r>
            <a:br>
              <a:rPr lang="en-ZA" dirty="0"/>
            </a:br>
            <a:r>
              <a:rPr lang="en-ZA" dirty="0"/>
              <a:t>Department of </a:t>
            </a:r>
            <a:r>
              <a:rPr lang="en-ZA" dirty="0" smtClean="0"/>
              <a:t>Forestry, Fisheries and the Environment </a:t>
            </a:r>
            <a:r>
              <a:rPr lang="en-ZA" dirty="0"/>
              <a:t/>
            </a:r>
            <a:br>
              <a:rPr lang="en-ZA" dirty="0"/>
            </a:br>
            <a:r>
              <a:rPr lang="en-ZA" dirty="0"/>
              <a:t>Tel:  +27 (0) 12 399-9326</a:t>
            </a:r>
            <a:br>
              <a:rPr lang="en-ZA" dirty="0"/>
            </a:br>
            <a:r>
              <a:rPr lang="en-ZA" dirty="0"/>
              <a:t>Cell:  +27 (0) 82 848 6337</a:t>
            </a:r>
            <a:br>
              <a:rPr lang="en-ZA" dirty="0"/>
            </a:br>
            <a:r>
              <a:rPr lang="en-ZA" dirty="0"/>
              <a:t>E-Mail:  vskosana@environment.gov.za</a:t>
            </a:r>
          </a:p>
        </p:txBody>
      </p:sp>
    </p:spTree>
    <p:extLst>
      <p:ext uri="{BB962C8B-B14F-4D97-AF65-F5344CB8AC3E}">
        <p14:creationId xmlns:p14="http://schemas.microsoft.com/office/powerpoint/2010/main" val="3930126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rmAutofit fontScale="90000"/>
          </a:bodyPr>
          <a:lstStyle/>
          <a:p>
            <a:r>
              <a:rPr lang="en-ZA" sz="1800" b="1" dirty="0" smtClean="0"/>
              <a:t>PRESENTATION OUTLINE</a:t>
            </a:r>
            <a:endParaRPr lang="en-US" sz="2000" b="1"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539496" y="1001330"/>
            <a:ext cx="8229600" cy="4722813"/>
          </a:xfrm>
        </p:spPr>
        <p:txBody>
          <a:bodyPr>
            <a:normAutofit/>
          </a:bodyPr>
          <a:lstStyle/>
          <a:p>
            <a:pPr>
              <a:buFont typeface="Wingdings" panose="05000000000000000000" pitchFamily="2" charset="2"/>
              <a:buChar char="q"/>
            </a:pPr>
            <a:r>
              <a:rPr lang="en-ZA" sz="1800" b="1" dirty="0" smtClean="0"/>
              <a:t>INTRODUCTION</a:t>
            </a:r>
          </a:p>
          <a:p>
            <a:pPr>
              <a:buFont typeface="Wingdings" panose="05000000000000000000" pitchFamily="2" charset="2"/>
              <a:buChar char="q"/>
            </a:pPr>
            <a:r>
              <a:rPr lang="en-ZA" sz="1800" b="1" dirty="0" smtClean="0"/>
              <a:t>WHAT </a:t>
            </a:r>
            <a:r>
              <a:rPr lang="en-ZA" sz="1800" b="1" dirty="0"/>
              <a:t>IS ENVIRONMENTAL IMPACT ASSESSMENT (EIA) </a:t>
            </a:r>
            <a:r>
              <a:rPr lang="en-ZA" sz="1800" b="1" dirty="0" smtClean="0"/>
              <a:t>?</a:t>
            </a:r>
          </a:p>
          <a:p>
            <a:pPr>
              <a:buFont typeface="Wingdings" panose="05000000000000000000" pitchFamily="2" charset="2"/>
              <a:buChar char="q"/>
            </a:pPr>
            <a:r>
              <a:rPr lang="en-US" sz="1800" b="1" dirty="0"/>
              <a:t>LEGISLATION: THE SUPREME </a:t>
            </a:r>
            <a:r>
              <a:rPr lang="en-US" sz="1800" b="1" dirty="0" smtClean="0"/>
              <a:t>LAW</a:t>
            </a:r>
          </a:p>
          <a:p>
            <a:pPr>
              <a:buFont typeface="Wingdings" panose="05000000000000000000" pitchFamily="2" charset="2"/>
              <a:buChar char="q"/>
            </a:pPr>
            <a:r>
              <a:rPr lang="en-US" sz="1800" b="1" dirty="0" smtClean="0"/>
              <a:t>NEMA PROVISIONS </a:t>
            </a:r>
          </a:p>
          <a:p>
            <a:pPr>
              <a:buFont typeface="Wingdings" panose="05000000000000000000" pitchFamily="2" charset="2"/>
              <a:buChar char="q"/>
            </a:pPr>
            <a:r>
              <a:rPr lang="en-ZA" sz="1800" b="1" dirty="0"/>
              <a:t>WHY DO WE NEED </a:t>
            </a:r>
            <a:r>
              <a:rPr lang="en-ZA" sz="1800" b="1" dirty="0" smtClean="0"/>
              <a:t>EIA</a:t>
            </a:r>
          </a:p>
          <a:p>
            <a:pPr>
              <a:buFont typeface="Wingdings" panose="05000000000000000000" pitchFamily="2" charset="2"/>
              <a:buChar char="q"/>
            </a:pPr>
            <a:r>
              <a:rPr lang="en-ZA" sz="1800" b="1" dirty="0" smtClean="0"/>
              <a:t>NEMA EIA LISTING NOTICES</a:t>
            </a:r>
          </a:p>
          <a:p>
            <a:pPr>
              <a:buFont typeface="Wingdings" panose="05000000000000000000" pitchFamily="2" charset="2"/>
              <a:buChar char="q"/>
            </a:pPr>
            <a:r>
              <a:rPr lang="en-ZA" sz="1800" b="1" dirty="0"/>
              <a:t>BAR REQUIREMENTS FOR </a:t>
            </a:r>
            <a:r>
              <a:rPr lang="en-ZA" sz="1800" b="1" dirty="0" smtClean="0"/>
              <a:t>CEMETERY DEVELOPMENT</a:t>
            </a:r>
          </a:p>
          <a:p>
            <a:pPr>
              <a:buFont typeface="Wingdings" panose="05000000000000000000" pitchFamily="2" charset="2"/>
              <a:buChar char="q"/>
            </a:pPr>
            <a:r>
              <a:rPr lang="en-US" sz="1800" b="1" dirty="0"/>
              <a:t>PERCEPTIONS ABOUT </a:t>
            </a:r>
            <a:r>
              <a:rPr lang="en-US" sz="1800" b="1" dirty="0" smtClean="0"/>
              <a:t>EIAs</a:t>
            </a:r>
          </a:p>
          <a:p>
            <a:pPr>
              <a:buFont typeface="Wingdings" panose="05000000000000000000" pitchFamily="2" charset="2"/>
              <a:buChar char="q"/>
            </a:pPr>
            <a:r>
              <a:rPr lang="en-ZA" sz="1800" b="1" dirty="0"/>
              <a:t>BAR PROCESS IN APPLYING FOR </a:t>
            </a:r>
            <a:r>
              <a:rPr lang="en-ZA" sz="1800" b="1" dirty="0" smtClean="0"/>
              <a:t>CEMETERY DEVELOPMENT</a:t>
            </a:r>
          </a:p>
          <a:p>
            <a:pPr>
              <a:buFont typeface="Wingdings" panose="05000000000000000000" pitchFamily="2" charset="2"/>
              <a:buChar char="q"/>
            </a:pPr>
            <a:r>
              <a:rPr lang="en-ZA" sz="1800" b="1" dirty="0"/>
              <a:t>ROLES AND RESPONSIBILITIES OF MUNICIPALITIES ON EIA IN TERMS OF </a:t>
            </a:r>
            <a:r>
              <a:rPr lang="en-ZA" sz="1800" b="1" dirty="0" smtClean="0"/>
              <a:t>NEMA</a:t>
            </a:r>
          </a:p>
          <a:p>
            <a:pPr>
              <a:buFont typeface="Wingdings" panose="05000000000000000000" pitchFamily="2" charset="2"/>
              <a:buChar char="q"/>
            </a:pPr>
            <a:r>
              <a:rPr lang="en-ZA" sz="1800" b="1" dirty="0"/>
              <a:t>CONCLUSION</a:t>
            </a:r>
          </a:p>
          <a:p>
            <a:pPr>
              <a:buFont typeface="Wingdings" panose="05000000000000000000" pitchFamily="2" charset="2"/>
              <a:buChar char="q"/>
            </a:pPr>
            <a:endParaRPr lang="en-ZA" sz="1800" b="1" dirty="0" smtClean="0"/>
          </a:p>
          <a:p>
            <a:pPr marL="0" indent="0">
              <a:buNone/>
            </a:pPr>
            <a:endParaRPr lang="en-US" sz="1800" b="1" dirty="0"/>
          </a:p>
        </p:txBody>
      </p:sp>
    </p:spTree>
    <p:extLst>
      <p:ext uri="{BB962C8B-B14F-4D97-AF65-F5344CB8AC3E}">
        <p14:creationId xmlns:p14="http://schemas.microsoft.com/office/powerpoint/2010/main" val="1585935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rmAutofit fontScale="90000"/>
          </a:bodyPr>
          <a:lstStyle/>
          <a:p>
            <a:r>
              <a:rPr lang="en-ZA" sz="1800" b="1" dirty="0" smtClean="0"/>
              <a:t>INTRODUCTION</a:t>
            </a:r>
            <a:endParaRPr lang="en-US" sz="2000" b="1"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539496" y="1001330"/>
            <a:ext cx="8229600" cy="4722813"/>
          </a:xfrm>
        </p:spPr>
        <p:txBody>
          <a:bodyPr>
            <a:normAutofit/>
          </a:bodyPr>
          <a:lstStyle/>
          <a:p>
            <a:pPr>
              <a:buFont typeface="Wingdings" panose="05000000000000000000" pitchFamily="2" charset="2"/>
              <a:buChar char="q"/>
            </a:pPr>
            <a:r>
              <a:rPr lang="en-ZA" sz="1800" b="1" dirty="0" smtClean="0"/>
              <a:t>The </a:t>
            </a:r>
            <a:r>
              <a:rPr lang="en-ZA" sz="1800" b="1" dirty="0" smtClean="0"/>
              <a:t>country is facing a serious crisis in terms of among other things, burial sites and so on. </a:t>
            </a:r>
          </a:p>
          <a:p>
            <a:pPr>
              <a:buFont typeface="Wingdings" panose="05000000000000000000" pitchFamily="2" charset="2"/>
              <a:buChar char="q"/>
            </a:pPr>
            <a:r>
              <a:rPr lang="en-ZA" sz="1800" b="1" dirty="0" smtClean="0"/>
              <a:t>Land availability to develop more cemeteries remain a challenge and municipalities find themselves in a dire situation to acquire space and land to meet this rising </a:t>
            </a:r>
            <a:r>
              <a:rPr lang="en-ZA" sz="1800" b="1" dirty="0" smtClean="0"/>
              <a:t>demand</a:t>
            </a:r>
          </a:p>
          <a:p>
            <a:pPr>
              <a:buFont typeface="Wingdings" panose="05000000000000000000" pitchFamily="2" charset="2"/>
              <a:buChar char="q"/>
            </a:pPr>
            <a:r>
              <a:rPr lang="en-ZA" sz="1800" b="1" dirty="0"/>
              <a:t>New development of cemeteries has become a high demand instantly so</a:t>
            </a:r>
          </a:p>
          <a:p>
            <a:pPr>
              <a:buFont typeface="Wingdings" panose="05000000000000000000" pitchFamily="2" charset="2"/>
              <a:buChar char="q"/>
            </a:pPr>
            <a:r>
              <a:rPr lang="en-ZA" sz="1800" b="1" dirty="0"/>
              <a:t>Development of Cemeteries is a listed activity in terms of NEMA EIA Regulations 0f 2014 as amended.</a:t>
            </a:r>
          </a:p>
          <a:p>
            <a:pPr>
              <a:buFont typeface="Wingdings" panose="05000000000000000000" pitchFamily="2" charset="2"/>
              <a:buChar char="q"/>
            </a:pPr>
            <a:r>
              <a:rPr lang="en-ZA" sz="1800" b="1" dirty="0"/>
              <a:t>This means that municipalities have to apply for an Environmental Authorisation for any new development of cemeteries now and in future.</a:t>
            </a:r>
          </a:p>
          <a:p>
            <a:pPr>
              <a:buFont typeface="Wingdings" panose="05000000000000000000" pitchFamily="2" charset="2"/>
              <a:buChar char="q"/>
            </a:pPr>
            <a:r>
              <a:rPr lang="en-ZA" sz="1800" b="1" dirty="0"/>
              <a:t>To obtain an Environmental Authorisation, an Environmental Impact Assessment (EIA) has to be undertaken first</a:t>
            </a:r>
          </a:p>
          <a:p>
            <a:pPr>
              <a:buFont typeface="Wingdings" panose="05000000000000000000" pitchFamily="2" charset="2"/>
              <a:buChar char="q"/>
            </a:pPr>
            <a:r>
              <a:rPr lang="en-ZA" sz="1800" b="1" dirty="0"/>
              <a:t>The EIA process and the EA will both be explained in details below including the reasons why EIA is a vital component in this whole dimension..</a:t>
            </a:r>
          </a:p>
          <a:p>
            <a:pPr>
              <a:buFont typeface="Wingdings" panose="05000000000000000000" pitchFamily="2" charset="2"/>
              <a:buChar char="q"/>
            </a:pPr>
            <a:endParaRPr lang="en-ZA" sz="1800" b="1" dirty="0" smtClean="0"/>
          </a:p>
          <a:p>
            <a:pPr>
              <a:buFont typeface="Wingdings" panose="05000000000000000000" pitchFamily="2" charset="2"/>
              <a:buChar char="q"/>
            </a:pPr>
            <a:endParaRPr lang="en-ZA" sz="1800" b="1" dirty="0" smtClean="0"/>
          </a:p>
          <a:p>
            <a:pPr marL="0" indent="0">
              <a:buNone/>
            </a:pPr>
            <a:endParaRPr lang="en-US" sz="1800" b="1" dirty="0"/>
          </a:p>
        </p:txBody>
      </p:sp>
    </p:spTree>
    <p:extLst>
      <p:ext uri="{BB962C8B-B14F-4D97-AF65-F5344CB8AC3E}">
        <p14:creationId xmlns:p14="http://schemas.microsoft.com/office/powerpoint/2010/main" val="1605925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457200" y="188712"/>
            <a:ext cx="8229600" cy="337488"/>
          </a:xfrm>
        </p:spPr>
        <p:txBody>
          <a:bodyPr>
            <a:normAutofit fontScale="90000"/>
          </a:bodyPr>
          <a:lstStyle/>
          <a:p>
            <a:r>
              <a:rPr lang="en-ZA" sz="1800" b="1" dirty="0"/>
              <a:t>WHAT IS ENVIRONMENTAL IMPACT ASSESSMENT (EIA) ?</a:t>
            </a:r>
            <a:endParaRPr lang="en-ZA" sz="1800"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374904" y="526200"/>
            <a:ext cx="8302752" cy="5060784"/>
          </a:xfrm>
        </p:spPr>
        <p:txBody>
          <a:bodyPr>
            <a:normAutofit fontScale="92500"/>
          </a:bodyPr>
          <a:lstStyle/>
          <a:p>
            <a:r>
              <a:rPr lang="en-ZA" sz="2000" b="1" dirty="0" smtClean="0"/>
              <a:t>Environmental </a:t>
            </a:r>
            <a:r>
              <a:rPr lang="en-ZA" sz="2000" b="1" dirty="0"/>
              <a:t>Impact Assessment (EIA) - means a systematic process of identifying, assessing, predicting, evaluating and mitigating the biophysical, social and other relevant effects of development proposal and reporting environmental impacts associated with an activity. </a:t>
            </a:r>
          </a:p>
          <a:p>
            <a:r>
              <a:rPr lang="en-ZA" sz="2000" b="1" dirty="0"/>
              <a:t>Identifying potential positive and negative impacts on the </a:t>
            </a:r>
            <a:r>
              <a:rPr lang="en-ZA" sz="2000" b="1" dirty="0" smtClean="0"/>
              <a:t>environment (</a:t>
            </a:r>
            <a:r>
              <a:rPr lang="en-ZA" sz="2000" b="1" dirty="0"/>
              <a:t>biophysical, socio-economic, cultural</a:t>
            </a:r>
            <a:r>
              <a:rPr lang="en-ZA" sz="2000" b="1" dirty="0" smtClean="0"/>
              <a:t>) associated </a:t>
            </a:r>
            <a:r>
              <a:rPr lang="en-ZA" sz="2000" b="1" dirty="0"/>
              <a:t>with proposed activity.</a:t>
            </a:r>
          </a:p>
          <a:p>
            <a:r>
              <a:rPr lang="en-ZA" sz="2000" b="1" dirty="0"/>
              <a:t>Examine alternatives/ mitigatory management measures to minimise negative and optimise positive </a:t>
            </a:r>
            <a:r>
              <a:rPr lang="en-ZA" sz="2000" b="1" dirty="0" smtClean="0"/>
              <a:t>consequences in </a:t>
            </a:r>
            <a:r>
              <a:rPr lang="en-ZA" sz="2000" b="1" dirty="0"/>
              <a:t>order to prevent substantial detrimental harm to the environment</a:t>
            </a:r>
          </a:p>
          <a:p>
            <a:pPr lvl="1"/>
            <a:r>
              <a:rPr lang="en-ZA" sz="1600" b="1" dirty="0"/>
              <a:t>Two types of EIA process: </a:t>
            </a:r>
          </a:p>
          <a:p>
            <a:r>
              <a:rPr lang="en-ZA" sz="2000" b="1" dirty="0"/>
              <a:t>Basic assessments- small scale activities</a:t>
            </a:r>
          </a:p>
          <a:p>
            <a:r>
              <a:rPr lang="en-ZA" sz="2000" b="1" dirty="0"/>
              <a:t>Scoping and EIA- Large scale </a:t>
            </a:r>
            <a:r>
              <a:rPr lang="en-ZA" sz="2000" b="1" dirty="0" smtClean="0"/>
              <a:t>activities</a:t>
            </a:r>
          </a:p>
          <a:p>
            <a:r>
              <a:rPr lang="en-ZA" sz="2000" b="1" dirty="0"/>
              <a:t>All </a:t>
            </a:r>
            <a:r>
              <a:rPr lang="en-ZA" sz="2000" b="1" dirty="0" smtClean="0"/>
              <a:t>Developments/Activities </a:t>
            </a:r>
            <a:r>
              <a:rPr lang="en-ZA" sz="2000" b="1" dirty="0"/>
              <a:t>listed in NEMA EIA Regulations must have an Environmental Authorisation granting permission before commencement</a:t>
            </a:r>
            <a:r>
              <a:rPr lang="en-ZA" sz="2000" b="1" dirty="0" smtClean="0"/>
              <a:t>.</a:t>
            </a:r>
          </a:p>
          <a:p>
            <a:r>
              <a:rPr lang="en-ZA" sz="2000" b="1" dirty="0"/>
              <a:t>An Environmental  Authorisation is the written statement from the Competent Authority permitting or refusing the proposed activity.</a:t>
            </a:r>
          </a:p>
          <a:p>
            <a:endParaRPr lang="en-ZA" sz="2000" b="1" dirty="0"/>
          </a:p>
          <a:p>
            <a:endParaRPr lang="en-ZA" sz="2000" b="1" dirty="0"/>
          </a:p>
          <a:p>
            <a:endParaRPr lang="en-ZA" sz="2000" b="1" dirty="0"/>
          </a:p>
          <a:p>
            <a:endParaRPr lang="en-US" sz="2000" b="1" dirty="0"/>
          </a:p>
        </p:txBody>
      </p:sp>
    </p:spTree>
    <p:extLst>
      <p:ext uri="{BB962C8B-B14F-4D97-AF65-F5344CB8AC3E}">
        <p14:creationId xmlns:p14="http://schemas.microsoft.com/office/powerpoint/2010/main" val="1673614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357456"/>
            <a:ext cx="8229600" cy="337488"/>
          </a:xfrm>
        </p:spPr>
        <p:txBody>
          <a:bodyPr>
            <a:normAutofit fontScale="90000"/>
          </a:bodyPr>
          <a:lstStyle/>
          <a:p>
            <a:r>
              <a:rPr lang="en-ZA" sz="1800" b="1" dirty="0" smtClean="0"/>
              <a:t>LEGISLATION: THE SUPREME LAW</a:t>
            </a:r>
            <a:endParaRPr lang="en-ZA" sz="1800" b="1" dirty="0"/>
          </a:p>
        </p:txBody>
      </p:sp>
      <p:pic>
        <p:nvPicPr>
          <p:cNvPr id="5" name="Content Placeholder 4"/>
          <p:cNvPicPr>
            <a:picLocks noGrp="1" noChangeAspect="1"/>
          </p:cNvPicPr>
          <p:nvPr>
            <p:ph idx="1"/>
          </p:nvPr>
        </p:nvPicPr>
        <p:blipFill>
          <a:blip r:embed="rId2"/>
          <a:stretch>
            <a:fillRect/>
          </a:stretch>
        </p:blipFill>
        <p:spPr>
          <a:xfrm>
            <a:off x="3383443" y="1860380"/>
            <a:ext cx="2085013" cy="1725318"/>
          </a:xfrm>
          <a:prstGeom prst="rect">
            <a:avLst/>
          </a:prstGeom>
        </p:spPr>
      </p:pic>
      <p:sp>
        <p:nvSpPr>
          <p:cNvPr id="4" name="Flowchart: Connector 3"/>
          <p:cNvSpPr/>
          <p:nvPr/>
        </p:nvSpPr>
        <p:spPr>
          <a:xfrm>
            <a:off x="682408" y="833903"/>
            <a:ext cx="2232248" cy="1770913"/>
          </a:xfrm>
          <a:prstGeom prst="flowChartConnector">
            <a:avLst/>
          </a:prstGeom>
          <a:solidFill>
            <a:srgbClr val="FF0066"/>
          </a:solidFill>
          <a:ln w="25400" cap="flat" cmpd="sng" algn="ctr">
            <a:gradFill>
              <a:gsLst>
                <a:gs pos="0">
                  <a:srgbClr val="3891A7">
                    <a:tint val="66000"/>
                    <a:satMod val="160000"/>
                  </a:srgbClr>
                </a:gs>
                <a:gs pos="50000">
                  <a:srgbClr val="3891A7">
                    <a:tint val="44500"/>
                    <a:satMod val="160000"/>
                  </a:srgbClr>
                </a:gs>
                <a:gs pos="100000">
                  <a:srgbClr val="3891A7">
                    <a:tint val="23500"/>
                    <a:satMod val="160000"/>
                  </a:srgbClr>
                </a:gs>
              </a:gsLst>
              <a:lin ang="5400000" scaled="0"/>
            </a:gradFill>
            <a:prstDash val="solid"/>
          </a:ln>
          <a:effectLst>
            <a:innerShdw blurRad="63500" dist="50800" dir="10800000">
              <a:srgbClr val="C00000">
                <a:alpha val="50000"/>
              </a:srgbClr>
            </a:innerShdw>
          </a:effectLst>
          <a:scene3d>
            <a:camera prst="orthographicFront"/>
            <a:lightRig rig="threePt" dir="t">
              <a:rot lat="0" lon="0" rev="3000000"/>
            </a:lightRig>
          </a:scene3d>
          <a:sp3d extrusionH="171450" contourW="6350" prstMaterial="dkEdge">
            <a:bevelT w="571500" h="571500"/>
            <a:bevelB w="781050" h="723900"/>
            <a:extrusionClr>
              <a:sysClr val="windowText" lastClr="000000">
                <a:lumMod val="95000"/>
                <a:lumOff val="5000"/>
              </a:sysClr>
            </a:extrusionClr>
            <a:contourClr>
              <a:srgbClr val="E7DEC9">
                <a:lumMod val="10000"/>
              </a:srgbClr>
            </a:contourClr>
          </a:sp3d>
        </p:spPr>
        <p:txBody>
          <a:bodyPr anchor="ctr"/>
          <a:lstStyle/>
          <a:p>
            <a:pPr algn="ctr" defTabSz="914400">
              <a:defRPr/>
            </a:pPr>
            <a:r>
              <a:rPr lang="en-US" kern="0" dirty="0">
                <a:solidFill>
                  <a:prstClr val="white"/>
                </a:solidFill>
                <a:latin typeface="Gill Sans MT"/>
                <a:ea typeface="ＭＳ Ｐゴシック" panose="020B0600070205080204" pitchFamily="34" charset="-128"/>
              </a:rPr>
              <a:t>Constitution</a:t>
            </a:r>
          </a:p>
        </p:txBody>
      </p:sp>
      <p:pic>
        <p:nvPicPr>
          <p:cNvPr id="6" name="Picture 5"/>
          <p:cNvPicPr>
            <a:picLocks noChangeAspect="1"/>
          </p:cNvPicPr>
          <p:nvPr/>
        </p:nvPicPr>
        <p:blipFill>
          <a:blip r:embed="rId3"/>
          <a:stretch>
            <a:fillRect/>
          </a:stretch>
        </p:blipFill>
        <p:spPr>
          <a:xfrm>
            <a:off x="6089825" y="3029634"/>
            <a:ext cx="1810669" cy="1786283"/>
          </a:xfrm>
          <a:prstGeom prst="rect">
            <a:avLst/>
          </a:prstGeom>
        </p:spPr>
      </p:pic>
    </p:spTree>
    <p:extLst>
      <p:ext uri="{BB962C8B-B14F-4D97-AF65-F5344CB8AC3E}">
        <p14:creationId xmlns:p14="http://schemas.microsoft.com/office/powerpoint/2010/main" val="53556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247727"/>
            <a:ext cx="8229600" cy="644257"/>
          </a:xfrm>
        </p:spPr>
        <p:txBody>
          <a:bodyPr>
            <a:normAutofit fontScale="90000"/>
          </a:bodyPr>
          <a:lstStyle/>
          <a:p>
            <a:r>
              <a:rPr lang="en-ZA" sz="1800" b="1" dirty="0"/>
              <a:t>NEMA makes Provisions for the Minister to identify activities that would require environmental authorisations prior to commencement of that activity and to identify competent authorities in terms of sections 24(2) and 24D of the Act.</a:t>
            </a:r>
          </a:p>
        </p:txBody>
      </p:sp>
      <p:graphicFrame>
        <p:nvGraphicFramePr>
          <p:cNvPr id="4" name="Content Placeholder 3"/>
          <p:cNvGraphicFramePr>
            <a:graphicFrameLocks noGrp="1"/>
          </p:cNvGraphicFramePr>
          <p:nvPr>
            <p:ph idx="1"/>
          </p:nvPr>
        </p:nvGraphicFramePr>
        <p:xfrm>
          <a:off x="539750" y="1001713"/>
          <a:ext cx="8229600" cy="4722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481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1998F-E81D-184B-8551-674908A9D1C1}"/>
              </a:ext>
            </a:extLst>
          </p:cNvPr>
          <p:cNvSpPr>
            <a:spLocks noGrp="1"/>
          </p:cNvSpPr>
          <p:nvPr>
            <p:ph type="title"/>
          </p:nvPr>
        </p:nvSpPr>
        <p:spPr>
          <a:xfrm>
            <a:off x="512064" y="188712"/>
            <a:ext cx="8229600" cy="337488"/>
          </a:xfrm>
        </p:spPr>
        <p:txBody>
          <a:bodyPr>
            <a:normAutofit fontScale="90000"/>
          </a:bodyPr>
          <a:lstStyle/>
          <a:p>
            <a:r>
              <a:rPr lang="en-ZA" sz="1800" b="1" dirty="0"/>
              <a:t>WHY DO WE NEED EIA</a:t>
            </a:r>
            <a:endParaRPr lang="en-US" sz="2000" b="1" dirty="0"/>
          </a:p>
        </p:txBody>
      </p:sp>
      <p:sp>
        <p:nvSpPr>
          <p:cNvPr id="3" name="Content Placeholder 2">
            <a:extLst>
              <a:ext uri="{FF2B5EF4-FFF2-40B4-BE49-F238E27FC236}">
                <a16:creationId xmlns="" xmlns:a16="http://schemas.microsoft.com/office/drawing/2014/main" id="{3766C8AE-E1F5-A34A-847B-746743FEBC99}"/>
              </a:ext>
            </a:extLst>
          </p:cNvPr>
          <p:cNvSpPr>
            <a:spLocks noGrp="1"/>
          </p:cNvSpPr>
          <p:nvPr>
            <p:ph idx="1"/>
          </p:nvPr>
        </p:nvSpPr>
        <p:spPr>
          <a:xfrm>
            <a:off x="539496" y="526200"/>
            <a:ext cx="8229600" cy="4722813"/>
          </a:xfrm>
        </p:spPr>
        <p:txBody>
          <a:bodyPr>
            <a:normAutofit/>
          </a:bodyPr>
          <a:lstStyle/>
          <a:p>
            <a:pPr marL="0" indent="0">
              <a:buNone/>
            </a:pPr>
            <a:endParaRPr lang="en-US" altLang="en-US" sz="1800" b="1" dirty="0"/>
          </a:p>
          <a:p>
            <a:pPr>
              <a:buFont typeface="Wingdings" pitchFamily="2" charset="2"/>
              <a:buChar char="§"/>
            </a:pPr>
            <a:r>
              <a:rPr lang="en-US" altLang="en-US" sz="1800" b="1" dirty="0"/>
              <a:t>Ensure that environmental considerations are explicitly addressed and incorporated into the development decision-making process</a:t>
            </a:r>
          </a:p>
          <a:p>
            <a:pPr>
              <a:buFont typeface="Wingdings" pitchFamily="2" charset="2"/>
              <a:buChar char="§"/>
            </a:pPr>
            <a:r>
              <a:rPr lang="en-US" altLang="en-US" sz="1800" b="1" dirty="0"/>
              <a:t>Anticipate and avoid, </a:t>
            </a:r>
            <a:r>
              <a:rPr lang="en-US" altLang="en-US" sz="1800" b="1" dirty="0" smtClean="0"/>
              <a:t>minimize </a:t>
            </a:r>
            <a:r>
              <a:rPr lang="en-US" altLang="en-US" sz="1800" b="1" dirty="0"/>
              <a:t>or offset the adverse significant biophysical, social and other relevant effects of development proposal</a:t>
            </a:r>
          </a:p>
          <a:p>
            <a:pPr>
              <a:buFont typeface="Wingdings" pitchFamily="2" charset="2"/>
              <a:buChar char="§"/>
            </a:pPr>
            <a:r>
              <a:rPr lang="en-US" altLang="en-US" sz="1800" b="1" dirty="0"/>
              <a:t>Protect the productivity and capacity of natural systems and the ecological processes which maintain their functions, and</a:t>
            </a:r>
          </a:p>
          <a:p>
            <a:pPr>
              <a:buFont typeface="Wingdings" pitchFamily="2" charset="2"/>
              <a:buChar char="§"/>
            </a:pPr>
            <a:r>
              <a:rPr lang="en-US" altLang="en-US" sz="1800" b="1" dirty="0"/>
              <a:t>Promote development that is sustainable and </a:t>
            </a:r>
            <a:r>
              <a:rPr lang="en-US" altLang="en-US" sz="1800" b="1" dirty="0" smtClean="0"/>
              <a:t>optimize </a:t>
            </a:r>
            <a:r>
              <a:rPr lang="en-US" altLang="en-US" sz="1800" b="1" dirty="0"/>
              <a:t>resource use and management opportunities</a:t>
            </a:r>
            <a:endParaRPr lang="en-ZA" altLang="en-US" sz="1800" b="1" dirty="0"/>
          </a:p>
        </p:txBody>
      </p:sp>
    </p:spTree>
    <p:extLst>
      <p:ext uri="{BB962C8B-B14F-4D97-AF65-F5344CB8AC3E}">
        <p14:creationId xmlns:p14="http://schemas.microsoft.com/office/powerpoint/2010/main" val="3064342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7789"/>
            <a:ext cx="6826559" cy="622555"/>
          </a:xfrm>
          <a:prstGeom prst="rect">
            <a:avLst/>
          </a:prstGeom>
          <a:solidFill>
            <a:srgbClr val="009900"/>
          </a:solidFill>
          <a:scene3d>
            <a:camera prst="orthographicFront"/>
            <a:lightRig rig="sunset" dir="t"/>
          </a:scene3d>
          <a:sp3d extrusionH="57150">
            <a:bevelT h="95250"/>
            <a:bevelB w="241300" h="1079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smtClean="0">
                <a:solidFill>
                  <a:prstClr val="white"/>
                </a:solidFill>
                <a:cs typeface="Arial" pitchFamily="34" charset="0"/>
              </a:rPr>
              <a:t>NEMA EIA LISTING </a:t>
            </a:r>
            <a:r>
              <a:rPr lang="en-US" sz="2800" b="1" dirty="0">
                <a:solidFill>
                  <a:prstClr val="white"/>
                </a:solidFill>
                <a:cs typeface="Arial" pitchFamily="34" charset="0"/>
              </a:rPr>
              <a:t>NOTICES </a:t>
            </a:r>
          </a:p>
        </p:txBody>
      </p:sp>
      <p:sp>
        <p:nvSpPr>
          <p:cNvPr id="2" name="Rectangle 1"/>
          <p:cNvSpPr/>
          <p:nvPr/>
        </p:nvSpPr>
        <p:spPr>
          <a:xfrm>
            <a:off x="581025" y="939800"/>
            <a:ext cx="8253413" cy="954088"/>
          </a:xfrm>
          <a:prstGeom prst="rect">
            <a:avLst/>
          </a:prstGeom>
        </p:spPr>
        <p:txBody>
          <a:bodyPr>
            <a:spAutoFit/>
          </a:bodyPr>
          <a:lstStyle/>
          <a:p>
            <a:pPr marL="0" lvl="1">
              <a:defRPr/>
            </a:pPr>
            <a:endParaRPr lang="en-US" sz="1200" dirty="0">
              <a:solidFill>
                <a:srgbClr val="000000"/>
              </a:solidFill>
              <a:latin typeface="Arial Narrow" panose="020B0606020202030204" pitchFamily="34" charset="0"/>
              <a:cs typeface="Arial" panose="020B0604020202020204" pitchFamily="34" charset="0"/>
            </a:endParaRPr>
          </a:p>
          <a:p>
            <a:pPr marL="342900" lvl="1" indent="-342900" algn="just" eaLnBrk="0" fontAlgn="base" hangingPunct="0">
              <a:spcBef>
                <a:spcPct val="0"/>
              </a:spcBef>
              <a:spcAft>
                <a:spcPct val="0"/>
              </a:spcAft>
              <a:buFont typeface="Courier New" panose="02070309020205020404" pitchFamily="49" charset="0"/>
              <a:buChar char="o"/>
              <a:defRPr/>
            </a:pPr>
            <a:endParaRPr lang="en-US" sz="2000" dirty="0">
              <a:solidFill>
                <a:srgbClr val="000000"/>
              </a:solidFill>
              <a:latin typeface="Arial Narrow" panose="020B0606020202030204" pitchFamily="34" charset="0"/>
              <a:cs typeface="Arial" panose="020B0604020202020204" pitchFamily="34" charset="0"/>
            </a:endParaRPr>
          </a:p>
          <a:p>
            <a:pPr marL="0" lvl="1" algn="just" eaLnBrk="0" fontAlgn="base" hangingPunct="0">
              <a:spcBef>
                <a:spcPct val="0"/>
              </a:spcBef>
              <a:spcAft>
                <a:spcPct val="0"/>
              </a:spcAft>
              <a:buFont typeface="Arial" panose="020B0604020202020204" pitchFamily="34" charset="0"/>
              <a:buNone/>
              <a:defRPr/>
            </a:pPr>
            <a:endParaRPr lang="en-US" sz="1200" dirty="0">
              <a:solidFill>
                <a:srgbClr val="000000"/>
              </a:solidFill>
              <a:latin typeface="Arial Narrow" panose="020B0606020202030204" pitchFamily="34" charset="0"/>
              <a:cs typeface="Arial" panose="020B0604020202020204" pitchFamily="34" charset="0"/>
            </a:endParaRPr>
          </a:p>
          <a:p>
            <a:pPr marL="342900" lvl="1" indent="-342900">
              <a:buFont typeface="Courier New" panose="02070309020205020404" pitchFamily="49" charset="0"/>
              <a:buChar char="o"/>
              <a:defRPr/>
            </a:pPr>
            <a:endParaRPr lang="en-ZA" sz="1200" dirty="0">
              <a:solidFill>
                <a:srgbClr val="000000"/>
              </a:solidFill>
              <a:latin typeface="Arial Narrow" panose="020B0606020202030204" pitchFamily="34" charset="0"/>
              <a:cs typeface="Arial" panose="020B0604020202020204" pitchFamily="34" charset="0"/>
            </a:endParaRPr>
          </a:p>
        </p:txBody>
      </p:sp>
      <p:sp>
        <p:nvSpPr>
          <p:cNvPr id="5" name="Rectangle 2"/>
          <p:cNvSpPr>
            <a:spLocks noChangeArrowheads="1"/>
          </p:cNvSpPr>
          <p:nvPr/>
        </p:nvSpPr>
        <p:spPr bwMode="auto">
          <a:xfrm>
            <a:off x="296863" y="1322388"/>
            <a:ext cx="8537575" cy="1143000"/>
          </a:xfrm>
          <a:prstGeom prst="rect">
            <a:avLst/>
          </a:prstGeom>
          <a:solidFill>
            <a:schemeClr val="accent6">
              <a:lumMod val="75000"/>
            </a:schemeClr>
          </a:solidFill>
          <a:ln w="9525">
            <a:solidFill>
              <a:srgbClr val="FF9900"/>
            </a:solidFill>
            <a:miter lim="800000"/>
            <a:headEnd/>
            <a:tailEnd/>
          </a:ln>
          <a:effec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eaLnBrk="0" fontAlgn="base" hangingPunct="0">
              <a:spcBef>
                <a:spcPct val="0"/>
              </a:spcBef>
              <a:spcAft>
                <a:spcPct val="0"/>
              </a:spcAft>
              <a:defRPr/>
            </a:pPr>
            <a:r>
              <a:rPr lang="en-ZA" altLang="en-US" sz="2800" b="1" dirty="0" smtClean="0">
                <a:solidFill>
                  <a:prstClr val="black"/>
                </a:solidFill>
                <a:cs typeface="Arial" charset="0"/>
              </a:rPr>
              <a:t>Listing Notice 1 </a:t>
            </a:r>
            <a:br>
              <a:rPr lang="en-ZA" altLang="en-US" sz="2800" b="1" dirty="0" smtClean="0">
                <a:solidFill>
                  <a:prstClr val="black"/>
                </a:solidFill>
                <a:cs typeface="Arial" charset="0"/>
              </a:rPr>
            </a:br>
            <a:r>
              <a:rPr lang="en-ZA" altLang="en-US" sz="2800" b="1" dirty="0" smtClean="0">
                <a:solidFill>
                  <a:prstClr val="black"/>
                </a:solidFill>
                <a:cs typeface="Arial" charset="0"/>
              </a:rPr>
              <a:t>(BA)</a:t>
            </a:r>
            <a:endParaRPr lang="en-US" altLang="en-US" sz="2800" b="1" i="1" dirty="0" smtClean="0">
              <a:solidFill>
                <a:prstClr val="black"/>
              </a:solidFill>
              <a:cs typeface="Arial" charset="0"/>
            </a:endParaRPr>
          </a:p>
        </p:txBody>
      </p:sp>
      <p:sp>
        <p:nvSpPr>
          <p:cNvPr id="21509" name="Rectangle 6"/>
          <p:cNvSpPr>
            <a:spLocks noChangeArrowheads="1"/>
          </p:cNvSpPr>
          <p:nvPr/>
        </p:nvSpPr>
        <p:spPr bwMode="auto">
          <a:xfrm>
            <a:off x="257175" y="2581275"/>
            <a:ext cx="8618538" cy="1143000"/>
          </a:xfrm>
          <a:prstGeom prst="rect">
            <a:avLst/>
          </a:prstGeom>
          <a:solidFill>
            <a:srgbClr val="C00000"/>
          </a:solidFill>
          <a:ln w="9525">
            <a:solidFill>
              <a:srgbClr val="FF99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ZA" altLang="en-US" sz="2800" b="1" smtClean="0">
                <a:solidFill>
                  <a:prstClr val="black"/>
                </a:solidFill>
                <a:latin typeface="Arial" panose="020B0604020202020204" pitchFamily="34" charset="0"/>
                <a:cs typeface="Arial" panose="020B0604020202020204" pitchFamily="34" charset="0"/>
              </a:rPr>
              <a:t>Listing Notice 2 </a:t>
            </a:r>
            <a:br>
              <a:rPr lang="en-ZA" altLang="en-US" sz="2800" b="1" smtClean="0">
                <a:solidFill>
                  <a:prstClr val="black"/>
                </a:solidFill>
                <a:latin typeface="Arial" panose="020B0604020202020204" pitchFamily="34" charset="0"/>
                <a:cs typeface="Arial" panose="020B0604020202020204" pitchFamily="34" charset="0"/>
              </a:rPr>
            </a:br>
            <a:r>
              <a:rPr lang="en-ZA" altLang="en-US" sz="2800" b="1" smtClean="0">
                <a:solidFill>
                  <a:prstClr val="black"/>
                </a:solidFill>
                <a:latin typeface="Arial" panose="020B0604020202020204" pitchFamily="34" charset="0"/>
                <a:cs typeface="Arial" panose="020B0604020202020204" pitchFamily="34" charset="0"/>
              </a:rPr>
              <a:t>(S&amp;EIA)</a:t>
            </a:r>
            <a:endParaRPr lang="en-US" altLang="en-US" sz="2800" b="1" i="1" smtClean="0">
              <a:solidFill>
                <a:prstClr val="black"/>
              </a:solidFill>
              <a:latin typeface="Arial" panose="020B0604020202020204" pitchFamily="34" charset="0"/>
              <a:cs typeface="Arial" panose="020B0604020202020204" pitchFamily="34" charset="0"/>
            </a:endParaRPr>
          </a:p>
        </p:txBody>
      </p:sp>
      <p:sp>
        <p:nvSpPr>
          <p:cNvPr id="21510" name="Rectangle 7"/>
          <p:cNvSpPr>
            <a:spLocks noChangeArrowheads="1"/>
          </p:cNvSpPr>
          <p:nvPr/>
        </p:nvSpPr>
        <p:spPr bwMode="auto">
          <a:xfrm>
            <a:off x="296863" y="4038600"/>
            <a:ext cx="8618537" cy="1143000"/>
          </a:xfrm>
          <a:prstGeom prst="rect">
            <a:avLst/>
          </a:prstGeom>
          <a:solidFill>
            <a:srgbClr val="00B0F0"/>
          </a:solidFill>
          <a:ln w="9525">
            <a:solidFill>
              <a:srgbClr val="FF99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ZA" altLang="en-US" sz="2800" b="1" smtClean="0">
                <a:solidFill>
                  <a:prstClr val="black"/>
                </a:solidFill>
                <a:latin typeface="Arial" panose="020B0604020202020204" pitchFamily="34" charset="0"/>
                <a:cs typeface="Arial" panose="020B0604020202020204" pitchFamily="34" charset="0"/>
              </a:rPr>
              <a:t>Listing Notice 3</a:t>
            </a:r>
            <a:br>
              <a:rPr lang="en-ZA" altLang="en-US" sz="2800" b="1" smtClean="0">
                <a:solidFill>
                  <a:prstClr val="black"/>
                </a:solidFill>
                <a:latin typeface="Arial" panose="020B0604020202020204" pitchFamily="34" charset="0"/>
                <a:cs typeface="Arial" panose="020B0604020202020204" pitchFamily="34" charset="0"/>
              </a:rPr>
            </a:br>
            <a:r>
              <a:rPr lang="en-ZA" altLang="en-US" sz="2800" b="1" smtClean="0">
                <a:solidFill>
                  <a:prstClr val="black"/>
                </a:solidFill>
                <a:latin typeface="Arial" panose="020B0604020202020204" pitchFamily="34" charset="0"/>
                <a:cs typeface="Arial" panose="020B0604020202020204" pitchFamily="34" charset="0"/>
              </a:rPr>
              <a:t>(BA- geographic areas)</a:t>
            </a:r>
            <a:endParaRPr lang="en-US" altLang="en-US" sz="2800" b="1" i="1"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880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1289</TotalTime>
  <Words>835</Words>
  <Application>Microsoft Office PowerPoint</Application>
  <PresentationFormat>On-screen Show (4:3)</PresentationFormat>
  <Paragraphs>95</Paragraphs>
  <Slides>17</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ＭＳ Ｐゴシック</vt:lpstr>
      <vt:lpstr>Arial</vt:lpstr>
      <vt:lpstr>Arial Narrow</vt:lpstr>
      <vt:lpstr>Calibri</vt:lpstr>
      <vt:lpstr>Courier New</vt:lpstr>
      <vt:lpstr>Gill Sans MT</vt:lpstr>
      <vt:lpstr>Wingdings</vt:lpstr>
      <vt:lpstr>Office Theme</vt:lpstr>
      <vt:lpstr>1_Office Theme</vt:lpstr>
      <vt:lpstr>3_Office Theme</vt:lpstr>
      <vt:lpstr>2_Office Theme</vt:lpstr>
      <vt:lpstr>Vusi Skosana</vt:lpstr>
      <vt:lpstr>      </vt:lpstr>
      <vt:lpstr>PRESENTATION OUTLINE</vt:lpstr>
      <vt:lpstr>INTRODUCTION</vt:lpstr>
      <vt:lpstr>WHAT IS ENVIRONMENTAL IMPACT ASSESSMENT (EIA) ?</vt:lpstr>
      <vt:lpstr>LEGISLATION: THE SUPREME LAW</vt:lpstr>
      <vt:lpstr>NEMA makes Provisions for the Minister to identify activities that would require environmental authorisations prior to commencement of that activity and to identify competent authorities in terms of sections 24(2) and 24D of the Act.</vt:lpstr>
      <vt:lpstr>WHY DO WE NEED EIA</vt:lpstr>
      <vt:lpstr>PowerPoint Presentation</vt:lpstr>
      <vt:lpstr>Regulations Governing Cemetery Development NEMA EIA Regulations 2014; Listing Notice 1  BAR REQUIREMENTS FOR CEMETERY DEVELOPMENT. </vt:lpstr>
      <vt:lpstr>CONTINUE……….</vt:lpstr>
      <vt:lpstr>PERCEPTIONS ABOUT EIAs</vt:lpstr>
      <vt:lpstr>BAR PROCESS IN APPLYING FOR CEMETRY DEVELOPMENT</vt:lpstr>
      <vt:lpstr>ROLES AND RESPONSIBILITIES OF MUNICIPALITIES ON EIA IN TERMS OF NEMA</vt:lpstr>
      <vt:lpstr>PowerPoint Presentation</vt:lpstr>
      <vt:lpstr>A Comprehensive List of Provincial Contacts is appended as an appendix 1 for ease of reference if you want to apply or inquire from a particular Province</vt:lpstr>
      <vt:lpstr>THANK YOU!</vt:lpstr>
    </vt:vector>
  </TitlesOfParts>
  <Company>Environmental Affairs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Admin1</dc:creator>
  <cp:lastModifiedBy>Vusi Skosana</cp:lastModifiedBy>
  <cp:revision>91</cp:revision>
  <dcterms:created xsi:type="dcterms:W3CDTF">2020-04-21T11:07:00Z</dcterms:created>
  <dcterms:modified xsi:type="dcterms:W3CDTF">2022-10-10T14:33:03Z</dcterms:modified>
</cp:coreProperties>
</file>