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2"/>
  </p:sldMasterIdLst>
  <p:notesMasterIdLst>
    <p:notesMasterId r:id="rId23"/>
  </p:notesMasterIdLst>
  <p:handoutMasterIdLst>
    <p:handoutMasterId r:id="rId24"/>
  </p:handoutMasterIdLst>
  <p:sldIdLst>
    <p:sldId id="471" r:id="rId3"/>
    <p:sldId id="589" r:id="rId4"/>
    <p:sldId id="595" r:id="rId5"/>
    <p:sldId id="626" r:id="rId6"/>
    <p:sldId id="618" r:id="rId7"/>
    <p:sldId id="627" r:id="rId8"/>
    <p:sldId id="619" r:id="rId9"/>
    <p:sldId id="597" r:id="rId10"/>
    <p:sldId id="620" r:id="rId11"/>
    <p:sldId id="621" r:id="rId12"/>
    <p:sldId id="624" r:id="rId13"/>
    <p:sldId id="623" r:id="rId14"/>
    <p:sldId id="622" r:id="rId15"/>
    <p:sldId id="617" r:id="rId16"/>
    <p:sldId id="625" r:id="rId17"/>
    <p:sldId id="628" r:id="rId18"/>
    <p:sldId id="629" r:id="rId19"/>
    <p:sldId id="630" r:id="rId20"/>
    <p:sldId id="612" r:id="rId21"/>
    <p:sldId id="507" r:id="rId2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E MILNE"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66"/>
    <a:srgbClr val="FF9900"/>
    <a:srgbClr val="FFD21E"/>
    <a:srgbClr val="009644"/>
    <a:srgbClr val="FFCC66"/>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94601" autoAdjust="0"/>
  </p:normalViewPr>
  <p:slideViewPr>
    <p:cSldViewPr>
      <p:cViewPr varScale="1">
        <p:scale>
          <a:sx n="115" d="100"/>
          <a:sy n="115" d="100"/>
        </p:scale>
        <p:origin x="152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7928"/>
          </a:xfrm>
          <a:prstGeom prst="rect">
            <a:avLst/>
          </a:prstGeom>
        </p:spPr>
        <p:txBody>
          <a:bodyPr vert="horz" lIns="91431" tIns="45715" rIns="91431" bIns="45715"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7928"/>
          </a:xfrm>
          <a:prstGeom prst="rect">
            <a:avLst/>
          </a:prstGeom>
        </p:spPr>
        <p:txBody>
          <a:bodyPr vert="horz" lIns="91431" tIns="45715" rIns="91431" bIns="45715" rtlCol="0"/>
          <a:lstStyle>
            <a:lvl1pPr algn="r">
              <a:defRPr sz="1200"/>
            </a:lvl1pPr>
          </a:lstStyle>
          <a:p>
            <a:fld id="{F7D42896-8E1F-4592-B5A5-18C5C72FB23A}" type="datetimeFigureOut">
              <a:rPr lang="en-ZA" smtClean="0"/>
              <a:t>2025/07/07</a:t>
            </a:fld>
            <a:endParaRPr lang="en-ZA"/>
          </a:p>
        </p:txBody>
      </p:sp>
      <p:sp>
        <p:nvSpPr>
          <p:cNvPr id="4" name="Footer Placeholder 3"/>
          <p:cNvSpPr>
            <a:spLocks noGrp="1"/>
          </p:cNvSpPr>
          <p:nvPr>
            <p:ph type="ftr" sz="quarter" idx="2"/>
          </p:nvPr>
        </p:nvSpPr>
        <p:spPr>
          <a:xfrm>
            <a:off x="0" y="9428711"/>
            <a:ext cx="2946400" cy="497928"/>
          </a:xfrm>
          <a:prstGeom prst="rect">
            <a:avLst/>
          </a:prstGeom>
        </p:spPr>
        <p:txBody>
          <a:bodyPr vert="horz" lIns="91431" tIns="45715" rIns="91431" bIns="45715"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711"/>
            <a:ext cx="2946400" cy="497928"/>
          </a:xfrm>
          <a:prstGeom prst="rect">
            <a:avLst/>
          </a:prstGeom>
        </p:spPr>
        <p:txBody>
          <a:bodyPr vert="horz" lIns="91431" tIns="45715" rIns="91431" bIns="45715" rtlCol="0" anchor="b"/>
          <a:lstStyle>
            <a:lvl1pPr algn="r">
              <a:defRPr sz="1200"/>
            </a:lvl1pPr>
          </a:lstStyle>
          <a:p>
            <a:fld id="{A500E8E3-D37B-4AA5-9D84-59ED5DB46622}" type="slidenum">
              <a:rPr lang="en-ZA" smtClean="0"/>
              <a:t>‹#›</a:t>
            </a:fld>
            <a:endParaRPr lang="en-ZA"/>
          </a:p>
        </p:txBody>
      </p:sp>
    </p:spTree>
    <p:extLst>
      <p:ext uri="{BB962C8B-B14F-4D97-AF65-F5344CB8AC3E}">
        <p14:creationId xmlns:p14="http://schemas.microsoft.com/office/powerpoint/2010/main" val="1772453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31" tIns="45715" rIns="91431" bIns="45715"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49688" y="1"/>
            <a:ext cx="2946400" cy="496888"/>
          </a:xfrm>
          <a:prstGeom prst="rect">
            <a:avLst/>
          </a:prstGeom>
        </p:spPr>
        <p:txBody>
          <a:bodyPr vert="horz" lIns="91431" tIns="45715" rIns="91431" bIns="45715" rtlCol="0"/>
          <a:lstStyle>
            <a:lvl1pPr algn="r" fontAlgn="auto">
              <a:spcBef>
                <a:spcPts val="0"/>
              </a:spcBef>
              <a:spcAft>
                <a:spcPts val="0"/>
              </a:spcAft>
              <a:defRPr sz="1200">
                <a:latin typeface="+mn-lt"/>
              </a:defRPr>
            </a:lvl1pPr>
          </a:lstStyle>
          <a:p>
            <a:pPr>
              <a:defRPr/>
            </a:pPr>
            <a:fld id="{2F99D547-1A9C-4812-81A1-DCCB702D1569}" type="datetimeFigureOut">
              <a:rPr lang="en-US"/>
              <a:pPr>
                <a:defRPr/>
              </a:pPr>
              <a:t>7/7/2025</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pPr lvl="0"/>
            <a:endParaRPr lang="en-US" noProof="0" dirty="0"/>
          </a:p>
        </p:txBody>
      </p:sp>
      <p:sp>
        <p:nvSpPr>
          <p:cNvPr id="5" name="Notes Placeholder 4"/>
          <p:cNvSpPr>
            <a:spLocks noGrp="1"/>
          </p:cNvSpPr>
          <p:nvPr>
            <p:ph type="body" sz="quarter" idx="3"/>
          </p:nvPr>
        </p:nvSpPr>
        <p:spPr>
          <a:xfrm>
            <a:off x="679450" y="4714876"/>
            <a:ext cx="5438775" cy="4467225"/>
          </a:xfrm>
          <a:prstGeom prst="rect">
            <a:avLst/>
          </a:prstGeom>
        </p:spPr>
        <p:txBody>
          <a:bodyPr vert="horz" lIns="91431" tIns="45715" rIns="91431" bIns="457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4"/>
            <a:ext cx="2946400" cy="496887"/>
          </a:xfrm>
          <a:prstGeom prst="rect">
            <a:avLst/>
          </a:prstGeom>
        </p:spPr>
        <p:txBody>
          <a:bodyPr vert="horz" lIns="91431" tIns="45715" rIns="91431" bIns="45715"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49688" y="9428164"/>
            <a:ext cx="2946400" cy="496887"/>
          </a:xfrm>
          <a:prstGeom prst="rect">
            <a:avLst/>
          </a:prstGeom>
        </p:spPr>
        <p:txBody>
          <a:bodyPr vert="horz" wrap="square" lIns="91431" tIns="45715" rIns="91431" bIns="45715" numCol="1" anchor="b" anchorCtr="0" compatLnSpc="1">
            <a:prstTxWarp prst="textNoShape">
              <a:avLst/>
            </a:prstTxWarp>
          </a:bodyPr>
          <a:lstStyle>
            <a:lvl1pPr algn="r">
              <a:defRPr sz="1200">
                <a:latin typeface="Calibri" panose="020F0502020204030204" pitchFamily="34" charset="0"/>
              </a:defRPr>
            </a:lvl1pPr>
          </a:lstStyle>
          <a:p>
            <a:fld id="{FBE2F452-BBC8-48A0-81EB-29E797DD877A}" type="slidenum">
              <a:rPr lang="en-US" altLang="en-US"/>
              <a:pPr/>
              <a:t>‹#›</a:t>
            </a:fld>
            <a:endParaRPr lang="en-US" altLang="en-US" dirty="0"/>
          </a:p>
        </p:txBody>
      </p:sp>
    </p:spTree>
    <p:extLst>
      <p:ext uri="{BB962C8B-B14F-4D97-AF65-F5344CB8AC3E}">
        <p14:creationId xmlns:p14="http://schemas.microsoft.com/office/powerpoint/2010/main" val="40674033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6" indent="-285721">
              <a:defRPr>
                <a:solidFill>
                  <a:schemeClr val="tx1"/>
                </a:solidFill>
                <a:latin typeface="Calibri" pitchFamily="34" charset="0"/>
              </a:defRPr>
            </a:lvl2pPr>
            <a:lvl3pPr marL="1142886" indent="-228577">
              <a:defRPr>
                <a:solidFill>
                  <a:schemeClr val="tx1"/>
                </a:solidFill>
                <a:latin typeface="Calibri" pitchFamily="34" charset="0"/>
              </a:defRPr>
            </a:lvl3pPr>
            <a:lvl4pPr marL="1600040" indent="-228577">
              <a:defRPr>
                <a:solidFill>
                  <a:schemeClr val="tx1"/>
                </a:solidFill>
                <a:latin typeface="Calibri" pitchFamily="34" charset="0"/>
              </a:defRPr>
            </a:lvl4pPr>
            <a:lvl5pPr marL="2057194" indent="-228577">
              <a:defRPr>
                <a:solidFill>
                  <a:schemeClr val="tx1"/>
                </a:solidFill>
                <a:latin typeface="Calibri" pitchFamily="34" charset="0"/>
              </a:defRPr>
            </a:lvl5pPr>
            <a:lvl6pPr marL="2514348" indent="-228577" fontAlgn="base">
              <a:spcBef>
                <a:spcPct val="0"/>
              </a:spcBef>
              <a:spcAft>
                <a:spcPct val="0"/>
              </a:spcAft>
              <a:defRPr>
                <a:solidFill>
                  <a:schemeClr val="tx1"/>
                </a:solidFill>
                <a:latin typeface="Calibri" pitchFamily="34" charset="0"/>
              </a:defRPr>
            </a:lvl6pPr>
            <a:lvl7pPr marL="2971502" indent="-228577" fontAlgn="base">
              <a:spcBef>
                <a:spcPct val="0"/>
              </a:spcBef>
              <a:spcAft>
                <a:spcPct val="0"/>
              </a:spcAft>
              <a:defRPr>
                <a:solidFill>
                  <a:schemeClr val="tx1"/>
                </a:solidFill>
                <a:latin typeface="Calibri" pitchFamily="34" charset="0"/>
              </a:defRPr>
            </a:lvl7pPr>
            <a:lvl8pPr marL="3428657" indent="-228577" fontAlgn="base">
              <a:spcBef>
                <a:spcPct val="0"/>
              </a:spcBef>
              <a:spcAft>
                <a:spcPct val="0"/>
              </a:spcAft>
              <a:defRPr>
                <a:solidFill>
                  <a:schemeClr val="tx1"/>
                </a:solidFill>
                <a:latin typeface="Calibri" pitchFamily="34" charset="0"/>
              </a:defRPr>
            </a:lvl8pPr>
            <a:lvl9pPr marL="3885811" indent="-22857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10C67C-630D-4807-B486-EC56C14DF5E6}" type="slidenum">
              <a:rPr lang="en-ZA" altLang="en-US" smtClean="0"/>
              <a:pPr fontAlgn="base">
                <a:spcBef>
                  <a:spcPct val="0"/>
                </a:spcBef>
                <a:spcAft>
                  <a:spcPct val="0"/>
                </a:spcAft>
                <a:defRPr/>
              </a:pPr>
              <a:t>20</a:t>
            </a:fld>
            <a:endParaRPr lang="en-ZA" altLang="en-US"/>
          </a:p>
        </p:txBody>
      </p:sp>
    </p:spTree>
    <p:extLst>
      <p:ext uri="{BB962C8B-B14F-4D97-AF65-F5344CB8AC3E}">
        <p14:creationId xmlns:p14="http://schemas.microsoft.com/office/powerpoint/2010/main" val="1361239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AE1CC4D-6B80-824F-95B3-C7042065D9B6}" type="datetime1">
              <a:rPr lang="en-ZA" smtClean="0">
                <a:solidFill>
                  <a:prstClr val="black">
                    <a:tint val="75000"/>
                  </a:prstClr>
                </a:solidFill>
              </a:rPr>
              <a:t>2025/07/07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F3A2FD1-091E-4E14-B5E1-3309D4850A6F}" type="slidenum">
              <a:rPr lang="en-US" altLang="en-US"/>
              <a:pPr/>
              <a:t>‹#›</a:t>
            </a:fld>
            <a:endParaRPr lang="en-US" altLang="en-US" dirty="0"/>
          </a:p>
        </p:txBody>
      </p:sp>
    </p:spTree>
    <p:extLst>
      <p:ext uri="{BB962C8B-B14F-4D97-AF65-F5344CB8AC3E}">
        <p14:creationId xmlns:p14="http://schemas.microsoft.com/office/powerpoint/2010/main" val="3019707163"/>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F5F6902-2018-4A43-A197-E66B77FC800F}" type="datetime1">
              <a:rPr lang="en-ZA" smtClean="0">
                <a:solidFill>
                  <a:prstClr val="black">
                    <a:tint val="75000"/>
                  </a:prstClr>
                </a:solidFill>
              </a:rPr>
              <a:t>2025/07/07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F9C980E-3AC1-4DFD-ABD0-F24C9196324D}" type="slidenum">
              <a:rPr lang="en-US" altLang="en-US"/>
              <a:pPr/>
              <a:t>‹#›</a:t>
            </a:fld>
            <a:endParaRPr lang="en-US" altLang="en-US" dirty="0"/>
          </a:p>
        </p:txBody>
      </p:sp>
    </p:spTree>
    <p:extLst>
      <p:ext uri="{BB962C8B-B14F-4D97-AF65-F5344CB8AC3E}">
        <p14:creationId xmlns:p14="http://schemas.microsoft.com/office/powerpoint/2010/main" val="2400888321"/>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50AAFC-9222-5F47-83D3-233A5731C885}" type="datetime1">
              <a:rPr lang="en-ZA" smtClean="0">
                <a:solidFill>
                  <a:prstClr val="black">
                    <a:tint val="75000"/>
                  </a:prstClr>
                </a:solidFill>
              </a:rPr>
              <a:t>2025/07/07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B76249-C742-443A-9BEC-97296B7C0194}" type="slidenum">
              <a:rPr lang="en-US" altLang="en-US"/>
              <a:pPr/>
              <a:t>‹#›</a:t>
            </a:fld>
            <a:endParaRPr lang="en-US" altLang="en-US" dirty="0"/>
          </a:p>
        </p:txBody>
      </p:sp>
    </p:spTree>
    <p:extLst>
      <p:ext uri="{BB962C8B-B14F-4D97-AF65-F5344CB8AC3E}">
        <p14:creationId xmlns:p14="http://schemas.microsoft.com/office/powerpoint/2010/main" val="1627539688"/>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0"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6309320"/>
            <a:ext cx="9035988" cy="34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http://www.kznonline.gov.za/images/stories/downloads/Logos/Coat_of_Arms-zulu.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12" y="6414955"/>
            <a:ext cx="575048" cy="420660"/>
          </a:xfrm>
          <a:prstGeom prst="rect">
            <a:avLst/>
          </a:prstGeom>
          <a:blipFill dpi="0" rotWithShape="1">
            <a:blip r:embed="rId2">
              <a:alphaModFix amt="0"/>
            </a:blip>
            <a:srcRect/>
            <a:tile tx="0" ty="0" sx="100000" sy="100000" flip="none" algn="tl"/>
          </a:blipFill>
          <a:ln>
            <a:noFill/>
          </a:ln>
        </p:spPr>
      </p:pic>
      <p:sp>
        <p:nvSpPr>
          <p:cNvPr id="12" name="Slide Number Placeholder 1"/>
          <p:cNvSpPr>
            <a:spLocks noGrp="1"/>
          </p:cNvSpPr>
          <p:nvPr>
            <p:ph type="sldNum" sz="quarter" idx="4294967295"/>
          </p:nvPr>
        </p:nvSpPr>
        <p:spPr>
          <a:xfrm>
            <a:off x="8532440" y="6309320"/>
            <a:ext cx="540060" cy="484165"/>
          </a:xfrm>
          <a:solidFill>
            <a:schemeClr val="bg1"/>
          </a:solidFill>
          <a:ln w="38100">
            <a:solidFill>
              <a:srgbClr val="008000"/>
            </a:solidFill>
          </a:ln>
        </p:spPr>
        <p:txBody>
          <a:bodyPr anchor="ctr"/>
          <a:lstStyle/>
          <a:p>
            <a:pPr algn="ctr">
              <a:defRPr/>
            </a:pPr>
            <a:fld id="{80BD4F07-03E6-4EEC-A54B-BD8004E5F0D3}" type="slidenum">
              <a:rPr lang="en-US" sz="1400" b="1" smtClean="0">
                <a:solidFill>
                  <a:srgbClr val="008000"/>
                </a:solidFill>
                <a:latin typeface="Arial" panose="020B0604020202020204" pitchFamily="34" charset="0"/>
              </a:rPr>
              <a:pPr algn="ctr">
                <a:defRPr/>
              </a:pPr>
              <a:t>‹#›</a:t>
            </a:fld>
            <a:endParaRPr lang="en-US" sz="1400" b="1" dirty="0">
              <a:solidFill>
                <a:srgbClr val="008000"/>
              </a:solidFill>
              <a:latin typeface="Arial" panose="020B0604020202020204" pitchFamily="34" charset="0"/>
            </a:endParaRPr>
          </a:p>
        </p:txBody>
      </p:sp>
      <p:sp>
        <p:nvSpPr>
          <p:cNvPr id="9" name="Rectangle 6"/>
          <p:cNvSpPr>
            <a:spLocks noChangeArrowheads="1"/>
          </p:cNvSpPr>
          <p:nvPr userDrawn="1"/>
        </p:nvSpPr>
        <p:spPr bwMode="auto">
          <a:xfrm>
            <a:off x="0" y="6559393"/>
            <a:ext cx="9144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Verdana" panose="020B0604030504040204" pitchFamily="34" charset="0"/>
              </a:defRPr>
            </a:lvl1pPr>
            <a:lvl2pPr marL="742950" indent="-285750" eaLnBrk="0" hangingPunct="0">
              <a:defRPr sz="900">
                <a:solidFill>
                  <a:schemeClr val="tx1"/>
                </a:solidFill>
                <a:latin typeface="Verdana" panose="020B0604030504040204" pitchFamily="34" charset="0"/>
              </a:defRPr>
            </a:lvl2pPr>
            <a:lvl3pPr marL="1143000" indent="-228600" eaLnBrk="0" hangingPunct="0">
              <a:defRPr sz="900">
                <a:solidFill>
                  <a:schemeClr val="tx1"/>
                </a:solidFill>
                <a:latin typeface="Verdana" panose="020B0604030504040204" pitchFamily="34" charset="0"/>
              </a:defRPr>
            </a:lvl3pPr>
            <a:lvl4pPr marL="1600200" indent="-228600" eaLnBrk="0" hangingPunct="0">
              <a:defRPr sz="900">
                <a:solidFill>
                  <a:schemeClr val="tx1"/>
                </a:solidFill>
                <a:latin typeface="Verdana" panose="020B0604030504040204" pitchFamily="34" charset="0"/>
              </a:defRPr>
            </a:lvl4pPr>
            <a:lvl5pPr marL="2057400" indent="-228600" eaLnBrk="0" hangingPunct="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pPr algn="ctr" eaLnBrk="1" hangingPunct="1">
              <a:defRPr/>
            </a:pPr>
            <a:r>
              <a:rPr lang="en-ZA" sz="1050" b="1" i="1" baseline="30000" dirty="0">
                <a:solidFill>
                  <a:srgbClr val="009900"/>
                </a:solidFill>
              </a:rPr>
              <a:t>“KZN as a prosperous Province</a:t>
            </a:r>
            <a:r>
              <a:rPr lang="en-ZA" sz="1050" b="1" i="1" dirty="0">
                <a:solidFill>
                  <a:srgbClr val="009900"/>
                </a:solidFill>
              </a:rPr>
              <a:t> </a:t>
            </a:r>
            <a:r>
              <a:rPr lang="en-ZA" sz="1050" b="1" i="1" baseline="30000" dirty="0">
                <a:solidFill>
                  <a:srgbClr val="009900"/>
                </a:solidFill>
              </a:rPr>
              <a:t>with healthy, secure and skilled population, living in dignity and harmony, acting as a gateway between Africa and the World”</a:t>
            </a:r>
          </a:p>
        </p:txBody>
      </p:sp>
    </p:spTree>
    <p:extLst>
      <p:ext uri="{BB962C8B-B14F-4D97-AF65-F5344CB8AC3E}">
        <p14:creationId xmlns:p14="http://schemas.microsoft.com/office/powerpoint/2010/main" val="401215950"/>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D75F08-4359-F24D-B75E-52A5BEC68428}" type="datetime1">
              <a:rPr lang="en-ZA" smtClean="0">
                <a:solidFill>
                  <a:prstClr val="black">
                    <a:tint val="75000"/>
                  </a:prstClr>
                </a:solidFill>
              </a:rPr>
              <a:t>2025/07/07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D312F24-582A-4117-A0B2-A1DD2489FD11}" type="slidenum">
              <a:rPr lang="en-US" altLang="en-US"/>
              <a:pPr/>
              <a:t>‹#›</a:t>
            </a:fld>
            <a:endParaRPr lang="en-US" altLang="en-US" dirty="0"/>
          </a:p>
        </p:txBody>
      </p:sp>
    </p:spTree>
    <p:extLst>
      <p:ext uri="{BB962C8B-B14F-4D97-AF65-F5344CB8AC3E}">
        <p14:creationId xmlns:p14="http://schemas.microsoft.com/office/powerpoint/2010/main" val="266788881"/>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38DFB60-A28B-FA49-9890-02611BDD1250}" type="datetime1">
              <a:rPr lang="en-ZA" smtClean="0">
                <a:solidFill>
                  <a:prstClr val="black">
                    <a:tint val="75000"/>
                  </a:prstClr>
                </a:solidFill>
              </a:rPr>
              <a:t>2025/07/07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DBF3DF0-8F4F-4A0C-B1E1-3C80CEE4DE50}" type="slidenum">
              <a:rPr lang="en-US" altLang="en-US"/>
              <a:pPr/>
              <a:t>‹#›</a:t>
            </a:fld>
            <a:endParaRPr lang="en-US" altLang="en-US" dirty="0"/>
          </a:p>
        </p:txBody>
      </p:sp>
    </p:spTree>
    <p:extLst>
      <p:ext uri="{BB962C8B-B14F-4D97-AF65-F5344CB8AC3E}">
        <p14:creationId xmlns:p14="http://schemas.microsoft.com/office/powerpoint/2010/main" val="3242746499"/>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077D25-B234-DB47-8433-1FA2361B3338}" type="datetime1">
              <a:rPr lang="en-ZA" smtClean="0">
                <a:solidFill>
                  <a:prstClr val="black">
                    <a:tint val="75000"/>
                  </a:prstClr>
                </a:solidFill>
              </a:rPr>
              <a:t>2025/07/07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9757167-10C8-42C7-B29A-1F1A091DEDC4}" type="slidenum">
              <a:rPr lang="en-US" altLang="en-US"/>
              <a:pPr/>
              <a:t>‹#›</a:t>
            </a:fld>
            <a:endParaRPr lang="en-US" altLang="en-US" dirty="0"/>
          </a:p>
        </p:txBody>
      </p:sp>
    </p:spTree>
    <p:extLst>
      <p:ext uri="{BB962C8B-B14F-4D97-AF65-F5344CB8AC3E}">
        <p14:creationId xmlns:p14="http://schemas.microsoft.com/office/powerpoint/2010/main" val="1032597383"/>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FCB6082-06BD-AB4C-ADD6-3421277132D8}" type="datetime1">
              <a:rPr lang="en-ZA" smtClean="0">
                <a:solidFill>
                  <a:prstClr val="black">
                    <a:tint val="75000"/>
                  </a:prstClr>
                </a:solidFill>
              </a:rPr>
              <a:t>2025/07/07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30BF22A-558E-49CD-8C91-D895D543537F}" type="slidenum">
              <a:rPr lang="en-US" altLang="en-US"/>
              <a:pPr/>
              <a:t>‹#›</a:t>
            </a:fld>
            <a:endParaRPr lang="en-US" altLang="en-US" dirty="0"/>
          </a:p>
        </p:txBody>
      </p:sp>
    </p:spTree>
    <p:extLst>
      <p:ext uri="{BB962C8B-B14F-4D97-AF65-F5344CB8AC3E}">
        <p14:creationId xmlns:p14="http://schemas.microsoft.com/office/powerpoint/2010/main" val="1197780876"/>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89F77BC-9A31-FA42-B460-684745034B14}" type="datetime1">
              <a:rPr lang="en-ZA" smtClean="0">
                <a:solidFill>
                  <a:prstClr val="black">
                    <a:tint val="75000"/>
                  </a:prstClr>
                </a:solidFill>
              </a:rPr>
              <a:t>2025/07/07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C070C76-ABB2-4FD9-BD01-E906E11C999E}" type="slidenum">
              <a:rPr lang="en-US" altLang="en-US"/>
              <a:pPr/>
              <a:t>‹#›</a:t>
            </a:fld>
            <a:endParaRPr lang="en-US" altLang="en-US" dirty="0"/>
          </a:p>
        </p:txBody>
      </p:sp>
    </p:spTree>
    <p:extLst>
      <p:ext uri="{BB962C8B-B14F-4D97-AF65-F5344CB8AC3E}">
        <p14:creationId xmlns:p14="http://schemas.microsoft.com/office/powerpoint/2010/main" val="3740495971"/>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443F39-493D-254D-911F-0BEF0C9BCEC8}" type="datetime1">
              <a:rPr lang="en-ZA" smtClean="0">
                <a:solidFill>
                  <a:prstClr val="black">
                    <a:tint val="75000"/>
                  </a:prstClr>
                </a:solidFill>
              </a:rPr>
              <a:t>2025/07/07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12A617F-46FE-4A8A-8649-A4E46A8175BC}" type="slidenum">
              <a:rPr lang="en-US" altLang="en-US"/>
              <a:pPr/>
              <a:t>‹#›</a:t>
            </a:fld>
            <a:endParaRPr lang="en-US" altLang="en-US" dirty="0"/>
          </a:p>
        </p:txBody>
      </p:sp>
    </p:spTree>
    <p:extLst>
      <p:ext uri="{BB962C8B-B14F-4D97-AF65-F5344CB8AC3E}">
        <p14:creationId xmlns:p14="http://schemas.microsoft.com/office/powerpoint/2010/main" val="625494516"/>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909430-34CF-3844-89BE-8856531CE00F}" type="datetime1">
              <a:rPr lang="en-ZA" smtClean="0">
                <a:solidFill>
                  <a:prstClr val="black">
                    <a:tint val="75000"/>
                  </a:prstClr>
                </a:solidFill>
              </a:rPr>
              <a:t>2025/07/07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C6A8617-99DB-44A4-9BFF-66DE9E62441A}" type="slidenum">
              <a:rPr lang="en-US" altLang="en-US"/>
              <a:pPr/>
              <a:t>‹#›</a:t>
            </a:fld>
            <a:endParaRPr lang="en-US" altLang="en-US" dirty="0"/>
          </a:p>
        </p:txBody>
      </p:sp>
    </p:spTree>
    <p:extLst>
      <p:ext uri="{BB962C8B-B14F-4D97-AF65-F5344CB8AC3E}">
        <p14:creationId xmlns:p14="http://schemas.microsoft.com/office/powerpoint/2010/main" val="105226160"/>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85A631F-DC78-9541-BC17-B6C98AEFE055}" type="datetime1">
              <a:rPr lang="en-ZA" smtClean="0">
                <a:solidFill>
                  <a:prstClr val="black">
                    <a:tint val="75000"/>
                  </a:prstClr>
                </a:solidFill>
              </a:rPr>
              <a:t>2025/07/07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DDF82E0-F617-466A-8989-E6F91EEE8384}" type="slidenum">
              <a:rPr lang="en-US" altLang="en-US"/>
              <a:pPr/>
              <a:t>‹#›</a:t>
            </a:fld>
            <a:endParaRPr lang="en-US" altLang="en-US" dirty="0"/>
          </a:p>
        </p:txBody>
      </p:sp>
    </p:spTree>
    <p:extLst>
      <p:ext uri="{BB962C8B-B14F-4D97-AF65-F5344CB8AC3E}">
        <p14:creationId xmlns:p14="http://schemas.microsoft.com/office/powerpoint/2010/main" val="2520793334"/>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4B701AD-C1C5-DC49-8F34-007252B5D40B}" type="datetime1">
              <a:rPr lang="en-ZA" smtClean="0">
                <a:solidFill>
                  <a:prstClr val="black">
                    <a:tint val="75000"/>
                  </a:prstClr>
                </a:solidFill>
              </a:rPr>
              <a:t>2025/07/07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0CCA43C-E545-4331-BDCE-A95AACE0403A}" type="slidenum">
              <a:rPr lang="en-US" altLang="en-US"/>
              <a:pPr/>
              <a:t>‹#›</a:t>
            </a:fld>
            <a:endParaRPr lang="en-US" altLang="en-US" dirty="0"/>
          </a:p>
        </p:txBody>
      </p:sp>
      <p:sp>
        <p:nvSpPr>
          <p:cNvPr id="3" name="TextBox 2">
            <a:extLst>
              <a:ext uri="{FF2B5EF4-FFF2-40B4-BE49-F238E27FC236}">
                <a16:creationId xmlns:a16="http://schemas.microsoft.com/office/drawing/2014/main" id="{456EBC25-94F6-0C09-62A4-83BAA27E2D3B}"/>
              </a:ext>
            </a:extLst>
          </p:cNvPr>
          <p:cNvSpPr txBox="1"/>
          <p:nvPr userDrawn="1">
            <p:extLst>
              <p:ext uri="{1162E1C5-73C7-4A58-AE30-91384D911F3F}">
                <p184:classification xmlns:p184="http://schemas.microsoft.com/office/powerpoint/2018/4/main" val="ftr"/>
              </p:ext>
            </p:extLst>
          </p:nvPr>
        </p:nvSpPr>
        <p:spPr>
          <a:xfrm>
            <a:off x="3575812" y="6705600"/>
            <a:ext cx="2020888" cy="152400"/>
          </a:xfrm>
          <a:prstGeom prst="rect">
            <a:avLst/>
          </a:prstGeom>
        </p:spPr>
        <p:txBody>
          <a:bodyPr horzOverflow="overflow" lIns="0" tIns="0" rIns="0" bIns="0">
            <a:spAutoFit/>
          </a:bodyPr>
          <a:lstStyle/>
          <a:p>
            <a:pPr algn="ctr"/>
            <a:r>
              <a:rPr lang="en-ZA" sz="1000">
                <a:solidFill>
                  <a:srgbClr val="000000"/>
                </a:solidFill>
                <a:latin typeface="Calibri" panose="020F0502020204030204" pitchFamily="34" charset="0"/>
                <a:cs typeface="Calibri" panose="020F0502020204030204" pitchFamily="34" charset="0"/>
              </a:rPr>
              <a:t>KZN COGTA | Classified as Confidential</a:t>
            </a:r>
          </a:p>
        </p:txBody>
      </p:sp>
    </p:spTree>
    <p:extLst>
      <p:ext uri="{BB962C8B-B14F-4D97-AF65-F5344CB8AC3E}">
        <p14:creationId xmlns:p14="http://schemas.microsoft.com/office/powerpoint/2010/main" val="3817342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katharine.sarabjiet@kzncogta.gov.za"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OTP Powerpoint Template-1.jpg"/>
          <p:cNvPicPr>
            <a:picLocks noChangeAspect="1"/>
          </p:cNvPicPr>
          <p:nvPr/>
        </p:nvPicPr>
        <p:blipFill rotWithShape="1">
          <a:blip r:embed="rId2" cstate="print">
            <a:extLst>
              <a:ext uri="{28A0092B-C50C-407E-A947-70E740481C1C}">
                <a14:useLocalDpi xmlns:a14="http://schemas.microsoft.com/office/drawing/2010/main" val="0"/>
              </a:ext>
            </a:extLst>
          </a:blip>
          <a:srcRect t="8830"/>
          <a:stretch/>
        </p:blipFill>
        <p:spPr>
          <a:xfrm>
            <a:off x="1" y="128260"/>
            <a:ext cx="9143999" cy="6901140"/>
          </a:xfrm>
          <a:prstGeom prst="rect">
            <a:avLst/>
          </a:prstGeom>
        </p:spPr>
      </p:pic>
      <p:sp>
        <p:nvSpPr>
          <p:cNvPr id="7" name="Slide Number Placeholder 6"/>
          <p:cNvSpPr>
            <a:spLocks noGrp="1"/>
          </p:cNvSpPr>
          <p:nvPr>
            <p:ph type="sldNum" sz="quarter" idx="12"/>
          </p:nvPr>
        </p:nvSpPr>
        <p:spPr/>
        <p:txBody>
          <a:bodyPr/>
          <a:lstStyle/>
          <a:p>
            <a:fld id="{2DDF82E0-F617-466A-8989-E6F91EEE8384}" type="slidenum">
              <a:rPr lang="en-US" altLang="en-US" smtClean="0"/>
              <a:pPr/>
              <a:t>1</a:t>
            </a:fld>
            <a:endParaRPr lang="en-US" altLang="en-US" dirty="0"/>
          </a:p>
        </p:txBody>
      </p:sp>
      <p:sp>
        <p:nvSpPr>
          <p:cNvPr id="2" name="Rectangle 10"/>
          <p:cNvSpPr>
            <a:spLocks noChangeArrowheads="1"/>
          </p:cNvSpPr>
          <p:nvPr/>
        </p:nvSpPr>
        <p:spPr bwMode="auto">
          <a:xfrm>
            <a:off x="1043608" y="1772816"/>
            <a:ext cx="72009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b="1" dirty="0">
              <a:solidFill>
                <a:prstClr val="black"/>
              </a:solidFill>
              <a:latin typeface="Arial Black" panose="020B0A04020102020204" pitchFamily="34" charset="0"/>
            </a:endParaRPr>
          </a:p>
          <a:p>
            <a:pPr algn="ctr" eaLnBrk="1" hangingPunct="1"/>
            <a:endParaRPr lang="en-ZA" altLang="en-US" sz="2400" b="1" dirty="0">
              <a:solidFill>
                <a:prstClr val="white"/>
              </a:solidFill>
              <a:latin typeface="Arial Black" panose="020B0A04020102020204" pitchFamily="34" charset="0"/>
            </a:endParaRPr>
          </a:p>
          <a:p>
            <a:pPr algn="ctr" eaLnBrk="1" hangingPunct="1"/>
            <a:endParaRPr lang="en-ZA" altLang="en-US" sz="2400" b="1" dirty="0">
              <a:solidFill>
                <a:prstClr val="white"/>
              </a:solidFill>
              <a:latin typeface="Arial Black" panose="020B0A04020102020204" pitchFamily="34" charset="0"/>
            </a:endParaRPr>
          </a:p>
        </p:txBody>
      </p:sp>
      <p:sp>
        <p:nvSpPr>
          <p:cNvPr id="5" name="Rectangle 4"/>
          <p:cNvSpPr/>
          <p:nvPr/>
        </p:nvSpPr>
        <p:spPr>
          <a:xfrm>
            <a:off x="395536" y="2828836"/>
            <a:ext cx="8496944" cy="461665"/>
          </a:xfrm>
          <a:prstGeom prst="rect">
            <a:avLst/>
          </a:prstGeom>
          <a:noFill/>
        </p:spPr>
        <p:txBody>
          <a:bodyPr wrap="square">
            <a:spAutoFit/>
          </a:bodyPr>
          <a:lstStyle/>
          <a:p>
            <a:pPr lvl="0" algn="ctr"/>
            <a:endParaRPr lang="en-US" altLang="en-US" sz="2400" b="1" dirty="0">
              <a:latin typeface="+mj-lt"/>
            </a:endParaRPr>
          </a:p>
        </p:txBody>
      </p:sp>
      <p:sp>
        <p:nvSpPr>
          <p:cNvPr id="6" name="Rectangle 5"/>
          <p:cNvSpPr/>
          <p:nvPr/>
        </p:nvSpPr>
        <p:spPr>
          <a:xfrm>
            <a:off x="107504" y="2397949"/>
            <a:ext cx="8928992" cy="584775"/>
          </a:xfrm>
          <a:prstGeom prst="rect">
            <a:avLst/>
          </a:prstGeom>
        </p:spPr>
        <p:txBody>
          <a:bodyPr wrap="square">
            <a:spAutoFit/>
          </a:bodyPr>
          <a:lstStyle/>
          <a:p>
            <a:pPr lvl="0" algn="ctr" fontAlgn="auto">
              <a:spcBef>
                <a:spcPct val="20000"/>
              </a:spcBef>
              <a:spcAft>
                <a:spcPts val="0"/>
              </a:spcAft>
              <a:defRPr/>
            </a:pPr>
            <a:endParaRPr lang="en-US" sz="3200" b="1" dirty="0">
              <a:solidFill>
                <a:srgbClr val="FFFF66"/>
              </a:solidFill>
              <a:effectLst>
                <a:outerShdw blurRad="38100" dist="38100" dir="2700000" algn="tl">
                  <a:srgbClr val="000000"/>
                </a:outerShdw>
              </a:effectLst>
              <a:cs typeface="Arial" pitchFamily="34" charset="0"/>
            </a:endParaRPr>
          </a:p>
        </p:txBody>
      </p:sp>
      <p:sp>
        <p:nvSpPr>
          <p:cNvPr id="9" name="Rectangle 8"/>
          <p:cNvSpPr/>
          <p:nvPr/>
        </p:nvSpPr>
        <p:spPr>
          <a:xfrm>
            <a:off x="243303" y="2002638"/>
            <a:ext cx="8784976" cy="1887568"/>
          </a:xfrm>
          <a:prstGeom prst="rect">
            <a:avLst/>
          </a:prstGeom>
        </p:spPr>
        <p:txBody>
          <a:bodyPr wrap="square">
            <a:spAutoFit/>
          </a:bodyPr>
          <a:lstStyle/>
          <a:p>
            <a:pPr algn="ctr">
              <a:lnSpc>
                <a:spcPct val="130000"/>
              </a:lnSpc>
            </a:pPr>
            <a:r>
              <a:rPr lang="en-ZA" sz="3200" b="1" dirty="0">
                <a:solidFill>
                  <a:schemeClr val="bg1"/>
                </a:solidFill>
                <a:latin typeface="+mn-lt"/>
              </a:rPr>
              <a:t>THE SUSTAINABILITY OF CEMETERIES </a:t>
            </a:r>
          </a:p>
          <a:p>
            <a:pPr algn="ctr">
              <a:lnSpc>
                <a:spcPct val="130000"/>
              </a:lnSpc>
            </a:pPr>
            <a:r>
              <a:rPr lang="en-ZA" sz="3200" b="1" dirty="0">
                <a:solidFill>
                  <a:schemeClr val="bg1"/>
                </a:solidFill>
                <a:latin typeface="+mn-lt"/>
              </a:rPr>
              <a:t>WITHIN LONG-TERM SETTLEMENT PLANNING</a:t>
            </a:r>
            <a:endParaRPr lang="en-ZA" sz="2400" b="1" dirty="0">
              <a:solidFill>
                <a:schemeClr val="bg1"/>
              </a:solidFill>
              <a:latin typeface="+mn-lt"/>
            </a:endParaRPr>
          </a:p>
          <a:p>
            <a:pPr algn="ctr">
              <a:lnSpc>
                <a:spcPct val="130000"/>
              </a:lnSpc>
            </a:pPr>
            <a:r>
              <a:rPr lang="en-ZA" sz="2800" b="1" dirty="0">
                <a:solidFill>
                  <a:schemeClr val="bg1"/>
                </a:solidFill>
                <a:latin typeface="+mn-lt"/>
              </a:rPr>
              <a:t> </a:t>
            </a:r>
            <a:r>
              <a:rPr lang="en-US" sz="2800" b="1" dirty="0">
                <a:solidFill>
                  <a:schemeClr val="bg1"/>
                </a:solidFill>
                <a:latin typeface="+mn-lt"/>
              </a:rPr>
              <a:t>                                </a:t>
            </a:r>
            <a:endParaRPr lang="en-ZA" sz="2000" b="1" dirty="0">
              <a:solidFill>
                <a:srgbClr val="FFD21E"/>
              </a:solidFill>
              <a:latin typeface="+mn-lt"/>
            </a:endParaRPr>
          </a:p>
        </p:txBody>
      </p:sp>
      <p:pic>
        <p:nvPicPr>
          <p:cNvPr id="13" name="Picture 12" descr="NDP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071" y="128260"/>
            <a:ext cx="869208" cy="800457"/>
          </a:xfrm>
          <a:prstGeom prst="rect">
            <a:avLst/>
          </a:prstGeom>
        </p:spPr>
      </p:pic>
      <p:sp>
        <p:nvSpPr>
          <p:cNvPr id="15" name="TextBox 14"/>
          <p:cNvSpPr txBox="1"/>
          <p:nvPr/>
        </p:nvSpPr>
        <p:spPr>
          <a:xfrm>
            <a:off x="2409816" y="6581001"/>
            <a:ext cx="4464496" cy="276999"/>
          </a:xfrm>
          <a:prstGeom prst="rect">
            <a:avLst/>
          </a:prstGeom>
          <a:noFill/>
        </p:spPr>
        <p:txBody>
          <a:bodyPr wrap="square" rtlCol="0">
            <a:spAutoFit/>
          </a:bodyPr>
          <a:lstStyle/>
          <a:p>
            <a:pPr algn="ctr"/>
            <a:r>
              <a:rPr lang="en-US" sz="1200" b="1" dirty="0">
                <a:solidFill>
                  <a:schemeClr val="bg1"/>
                </a:solidFill>
                <a:latin typeface="+mn-lt"/>
              </a:rPr>
              <a:t>GROWING KWAZULU-NATAL TOGETHER</a:t>
            </a:r>
          </a:p>
        </p:txBody>
      </p:sp>
      <p:pic>
        <p:nvPicPr>
          <p:cNvPr id="8" name="Picture 7" descr="Cogta 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607" y="271494"/>
            <a:ext cx="2808312" cy="707371"/>
          </a:xfrm>
          <a:prstGeom prst="rect">
            <a:avLst/>
          </a:prstGeom>
        </p:spPr>
      </p:pic>
      <p:sp>
        <p:nvSpPr>
          <p:cNvPr id="12" name="TextBox 11"/>
          <p:cNvSpPr txBox="1"/>
          <p:nvPr/>
        </p:nvSpPr>
        <p:spPr>
          <a:xfrm>
            <a:off x="863588" y="3895178"/>
            <a:ext cx="7416824" cy="1190006"/>
          </a:xfrm>
          <a:prstGeom prst="rect">
            <a:avLst/>
          </a:prstGeom>
          <a:noFill/>
        </p:spPr>
        <p:txBody>
          <a:bodyPr wrap="square" rtlCol="0">
            <a:spAutoFit/>
          </a:bodyPr>
          <a:lstStyle/>
          <a:p>
            <a:pPr algn="ctr">
              <a:lnSpc>
                <a:spcPct val="130000"/>
              </a:lnSpc>
            </a:pPr>
            <a:r>
              <a:rPr lang="en-US" sz="1400" b="1" dirty="0">
                <a:solidFill>
                  <a:schemeClr val="bg1"/>
                </a:solidFill>
                <a:latin typeface="+mn-lt"/>
              </a:rPr>
              <a:t>Kate Sarabjiet</a:t>
            </a:r>
          </a:p>
          <a:p>
            <a:pPr algn="ctr">
              <a:lnSpc>
                <a:spcPct val="130000"/>
              </a:lnSpc>
            </a:pPr>
            <a:r>
              <a:rPr lang="en-US" sz="1400" b="1" dirty="0">
                <a:solidFill>
                  <a:schemeClr val="bg1"/>
                </a:solidFill>
                <a:latin typeface="+mn-lt"/>
              </a:rPr>
              <a:t>CoGTA: Spatial Planning</a:t>
            </a:r>
          </a:p>
          <a:p>
            <a:pPr algn="ctr">
              <a:lnSpc>
                <a:spcPct val="130000"/>
              </a:lnSpc>
            </a:pPr>
            <a:r>
              <a:rPr lang="en-US" sz="1400" b="1" dirty="0">
                <a:solidFill>
                  <a:schemeClr val="bg1"/>
                </a:solidFill>
                <a:latin typeface="+mn-lt"/>
              </a:rPr>
              <a:t>SACA Conference 2025</a:t>
            </a:r>
          </a:p>
          <a:p>
            <a:pPr algn="ctr">
              <a:lnSpc>
                <a:spcPct val="130000"/>
              </a:lnSpc>
            </a:pPr>
            <a:r>
              <a:rPr lang="en-US" sz="1400" b="1" dirty="0">
                <a:solidFill>
                  <a:schemeClr val="bg1"/>
                </a:solidFill>
                <a:latin typeface="+mn-lt"/>
              </a:rPr>
              <a:t>August 2025</a:t>
            </a:r>
          </a:p>
        </p:txBody>
      </p:sp>
    </p:spTree>
    <p:extLst>
      <p:ext uri="{BB962C8B-B14F-4D97-AF65-F5344CB8AC3E}">
        <p14:creationId xmlns:p14="http://schemas.microsoft.com/office/powerpoint/2010/main" val="2188969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Title 5"/>
          <p:cNvSpPr>
            <a:spLocks noGrp="1"/>
          </p:cNvSpPr>
          <p:nvPr>
            <p:ph type="title"/>
          </p:nvPr>
        </p:nvSpPr>
        <p:spPr>
          <a:xfrm>
            <a:off x="3131840" y="281133"/>
            <a:ext cx="6012160" cy="461155"/>
          </a:xfrm>
          <a:solidFill>
            <a:srgbClr val="008000"/>
          </a:solidFill>
        </p:spPr>
        <p:txBody>
          <a:bodyPr/>
          <a:lstStyle/>
          <a:p>
            <a:pPr algn="r"/>
            <a:r>
              <a:rPr lang="en-US" sz="2400" b="1" dirty="0">
                <a:solidFill>
                  <a:schemeClr val="bg1"/>
                </a:solidFill>
              </a:rPr>
              <a:t>3. LAND AVAILABILITY</a:t>
            </a:r>
            <a:endParaRPr lang="en-ZA" sz="2400" b="1" dirty="0">
              <a:solidFill>
                <a:schemeClr val="bg1"/>
              </a:solidFill>
            </a:endParaRPr>
          </a:p>
        </p:txBody>
      </p:sp>
      <p:pic>
        <p:nvPicPr>
          <p:cNvPr id="14" name="Picture 13" descr="Cogt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0020"/>
            <a:ext cx="2304256" cy="656692"/>
          </a:xfrm>
          <a:prstGeom prst="rect">
            <a:avLst/>
          </a:prstGeom>
        </p:spPr>
      </p:pic>
      <p:pic>
        <p:nvPicPr>
          <p:cNvPr id="8" name="Picture 4" descr="E:\Ivan shps cems\Kate\KCDM a4.jpg">
            <a:extLst>
              <a:ext uri="{FF2B5EF4-FFF2-40B4-BE49-F238E27FC236}">
                <a16:creationId xmlns:a16="http://schemas.microsoft.com/office/drawing/2014/main" id="{27AE01AA-E1BE-6990-FFF6-885D4F5026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6" t="17111" r="2367" b="2404"/>
          <a:stretch/>
        </p:blipFill>
        <p:spPr bwMode="auto">
          <a:xfrm>
            <a:off x="539552" y="928783"/>
            <a:ext cx="8221454" cy="577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104148"/>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Title 5"/>
          <p:cNvSpPr>
            <a:spLocks noGrp="1"/>
          </p:cNvSpPr>
          <p:nvPr>
            <p:ph type="title"/>
          </p:nvPr>
        </p:nvSpPr>
        <p:spPr>
          <a:xfrm>
            <a:off x="3131840" y="281133"/>
            <a:ext cx="6012160" cy="461155"/>
          </a:xfrm>
          <a:solidFill>
            <a:srgbClr val="008000"/>
          </a:solidFill>
        </p:spPr>
        <p:txBody>
          <a:bodyPr/>
          <a:lstStyle/>
          <a:p>
            <a:pPr algn="r"/>
            <a:r>
              <a:rPr lang="en-US" sz="2400" b="1" dirty="0">
                <a:solidFill>
                  <a:schemeClr val="bg1"/>
                </a:solidFill>
              </a:rPr>
              <a:t>3. LAND AVAILABILITY</a:t>
            </a:r>
            <a:endParaRPr lang="en-ZA" sz="2400" b="1" dirty="0">
              <a:solidFill>
                <a:schemeClr val="bg1"/>
              </a:solidFill>
            </a:endParaRPr>
          </a:p>
        </p:txBody>
      </p:sp>
      <p:pic>
        <p:nvPicPr>
          <p:cNvPr id="14" name="Picture 13" descr="Cogt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0020"/>
            <a:ext cx="2304256" cy="656692"/>
          </a:xfrm>
          <a:prstGeom prst="rect">
            <a:avLst/>
          </a:prstGeom>
        </p:spPr>
      </p:pic>
      <p:sp>
        <p:nvSpPr>
          <p:cNvPr id="7" name="Content Placeholder 5"/>
          <p:cNvSpPr txBox="1">
            <a:spLocks/>
          </p:cNvSpPr>
          <p:nvPr/>
        </p:nvSpPr>
        <p:spPr bwMode="auto">
          <a:xfrm>
            <a:off x="292032" y="980728"/>
            <a:ext cx="8672456" cy="49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R="0" lvl="0" algn="just" defTabSz="914400" rtl="0" eaLnBrk="0" fontAlgn="base" latinLnBrk="0" hangingPunct="0">
              <a:lnSpc>
                <a:spcPct val="120000"/>
              </a:lnSpc>
              <a:spcBef>
                <a:spcPts val="600"/>
              </a:spcBef>
              <a:spcAft>
                <a:spcPts val="600"/>
              </a:spcAft>
              <a:buClr>
                <a:prstClr val="black"/>
              </a:buClr>
              <a:buSzPts val="1800"/>
              <a:tabLst/>
              <a:defRPr/>
            </a:pP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However, in order to decrease conflicting and unsustainable land use practices, we still need to test the identified feasible sites against the Municipal Spatial Development Framework (SDF) – which is the long-term plan for the Municipality in terms of growth and development. </a:t>
            </a:r>
          </a:p>
          <a:p>
            <a:pPr marR="0" lvl="0" algn="just" defTabSz="914400" rtl="0" eaLnBrk="0" fontAlgn="base" latinLnBrk="0" hangingPunct="0">
              <a:lnSpc>
                <a:spcPct val="120000"/>
              </a:lnSpc>
              <a:spcBef>
                <a:spcPts val="600"/>
              </a:spcBef>
              <a:spcAft>
                <a:spcPts val="600"/>
              </a:spcAft>
              <a:buClr>
                <a:prstClr val="black"/>
              </a:buClr>
              <a:buSzPts val="1800"/>
              <a:tabLst/>
              <a:defRPr/>
            </a:pP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This will cross-reference possible sites with the following:</a:t>
            </a:r>
          </a:p>
          <a:p>
            <a:pPr marL="265113" marR="0" lvl="0" indent="-265113" algn="just"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Areas that have already been developed (settlement footprint);</a:t>
            </a:r>
          </a:p>
          <a:p>
            <a:pPr marL="265113" marR="0" lvl="0" indent="-265113" algn="just"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Areas for current and future catalytic projects;</a:t>
            </a:r>
          </a:p>
          <a:p>
            <a:pPr marL="265113" marR="0" lvl="0" indent="-265113" algn="just"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Areas required to support planned government projects over the MTEF period;</a:t>
            </a:r>
          </a:p>
          <a:p>
            <a:pPr marL="265113" marR="0" lvl="0" indent="-265113" algn="just"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Areas of current and future nodal areas as well as corridors;</a:t>
            </a:r>
          </a:p>
          <a:p>
            <a:pPr marL="265113" marR="0" lvl="0" indent="-265113" algn="just"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Areas for public and private investment in support of economic growth and development;</a:t>
            </a:r>
          </a:p>
          <a:p>
            <a:pPr marL="265113" marR="0" lvl="0" indent="-265113" algn="just"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Planned locations for future housing developments;</a:t>
            </a:r>
          </a:p>
          <a:p>
            <a:pPr marL="265113" marR="0" lvl="0" indent="-265113" algn="just"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Future proposals for the location of required bulk infrastructure and services (including social facilities);</a:t>
            </a:r>
          </a:p>
          <a:p>
            <a:pPr marL="265113" marR="0" lvl="0" indent="-265113" algn="just"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Areas with medium-high grazing potential; and</a:t>
            </a:r>
          </a:p>
          <a:p>
            <a:pPr marL="265113" marR="0" lvl="0" indent="-265113" algn="just"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Areas with Eco-Tourism, Cultural and/or Heritage significance/importance.</a:t>
            </a:r>
          </a:p>
          <a:p>
            <a:pPr marL="0" marR="0" lvl="0" indent="0" algn="just" defTabSz="914400" rtl="0" eaLnBrk="0" fontAlgn="base" latinLnBrk="0" hangingPunct="0">
              <a:lnSpc>
                <a:spcPct val="120000"/>
              </a:lnSpc>
              <a:spcBef>
                <a:spcPts val="600"/>
              </a:spcBef>
              <a:spcAft>
                <a:spcPts val="1200"/>
              </a:spcAft>
              <a:buClr>
                <a:prstClr val="black"/>
              </a:buClr>
              <a:buSzPts val="1800"/>
              <a:buFont typeface="Arial" panose="020B0604020202020204" pitchFamily="34" charset="0"/>
              <a:buNone/>
              <a:tabLst/>
              <a:defRPr/>
            </a:pPr>
            <a:endPar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7469599"/>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Title 5"/>
          <p:cNvSpPr>
            <a:spLocks noGrp="1"/>
          </p:cNvSpPr>
          <p:nvPr>
            <p:ph type="title"/>
          </p:nvPr>
        </p:nvSpPr>
        <p:spPr>
          <a:xfrm>
            <a:off x="3131840" y="281133"/>
            <a:ext cx="6012160" cy="461155"/>
          </a:xfrm>
          <a:solidFill>
            <a:srgbClr val="008000"/>
          </a:solidFill>
        </p:spPr>
        <p:txBody>
          <a:bodyPr/>
          <a:lstStyle/>
          <a:p>
            <a:pPr algn="r"/>
            <a:r>
              <a:rPr lang="en-US" sz="2400" b="1" dirty="0">
                <a:solidFill>
                  <a:schemeClr val="bg1"/>
                </a:solidFill>
              </a:rPr>
              <a:t>3. LAND AVAILABILITY</a:t>
            </a:r>
            <a:endParaRPr lang="en-ZA" sz="2400" b="1" dirty="0">
              <a:solidFill>
                <a:schemeClr val="bg1"/>
              </a:solidFill>
            </a:endParaRPr>
          </a:p>
        </p:txBody>
      </p:sp>
      <p:pic>
        <p:nvPicPr>
          <p:cNvPr id="14" name="Picture 13" descr="Cogt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0020"/>
            <a:ext cx="2304256" cy="656692"/>
          </a:xfrm>
          <a:prstGeom prst="rect">
            <a:avLst/>
          </a:prstGeom>
        </p:spPr>
      </p:pic>
      <p:pic>
        <p:nvPicPr>
          <p:cNvPr id="8" name="Picture 7">
            <a:extLst>
              <a:ext uri="{FF2B5EF4-FFF2-40B4-BE49-F238E27FC236}">
                <a16:creationId xmlns:a16="http://schemas.microsoft.com/office/drawing/2014/main" id="{B8BB7D34-B74D-A32D-E30D-6994CE97BA0E}"/>
              </a:ext>
            </a:extLst>
          </p:cNvPr>
          <p:cNvPicPr>
            <a:picLocks noChangeAspect="1"/>
          </p:cNvPicPr>
          <p:nvPr/>
        </p:nvPicPr>
        <p:blipFill>
          <a:blip r:embed="rId3"/>
          <a:stretch>
            <a:fillRect/>
          </a:stretch>
        </p:blipFill>
        <p:spPr>
          <a:xfrm>
            <a:off x="539552" y="836712"/>
            <a:ext cx="8386306" cy="5866248"/>
          </a:xfrm>
          <a:prstGeom prst="rect">
            <a:avLst/>
          </a:prstGeom>
        </p:spPr>
      </p:pic>
    </p:spTree>
    <p:extLst>
      <p:ext uri="{BB962C8B-B14F-4D97-AF65-F5344CB8AC3E}">
        <p14:creationId xmlns:p14="http://schemas.microsoft.com/office/powerpoint/2010/main" val="2932403480"/>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Title 5"/>
          <p:cNvSpPr>
            <a:spLocks noGrp="1"/>
          </p:cNvSpPr>
          <p:nvPr>
            <p:ph type="title"/>
          </p:nvPr>
        </p:nvSpPr>
        <p:spPr>
          <a:xfrm>
            <a:off x="3131840" y="281133"/>
            <a:ext cx="6012160" cy="461155"/>
          </a:xfrm>
          <a:solidFill>
            <a:srgbClr val="008000"/>
          </a:solidFill>
        </p:spPr>
        <p:txBody>
          <a:bodyPr/>
          <a:lstStyle/>
          <a:p>
            <a:pPr algn="r"/>
            <a:r>
              <a:rPr lang="en-US" sz="2400" b="1" dirty="0">
                <a:solidFill>
                  <a:schemeClr val="bg1"/>
                </a:solidFill>
              </a:rPr>
              <a:t>3. LAND AVAILABILITY</a:t>
            </a:r>
            <a:endParaRPr lang="en-ZA" sz="2400" b="1" dirty="0">
              <a:solidFill>
                <a:schemeClr val="bg1"/>
              </a:solidFill>
            </a:endParaRPr>
          </a:p>
        </p:txBody>
      </p:sp>
      <p:pic>
        <p:nvPicPr>
          <p:cNvPr id="14" name="Picture 13" descr="Cogt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0020"/>
            <a:ext cx="2304256" cy="656692"/>
          </a:xfrm>
          <a:prstGeom prst="rect">
            <a:avLst/>
          </a:prstGeom>
        </p:spPr>
      </p:pic>
      <p:pic>
        <p:nvPicPr>
          <p:cNvPr id="7" name="Picture 2" descr="E:\Ivan shps cems\Kate\negative mapping base KCDM.jpg">
            <a:extLst>
              <a:ext uri="{FF2B5EF4-FFF2-40B4-BE49-F238E27FC236}">
                <a16:creationId xmlns:a16="http://schemas.microsoft.com/office/drawing/2014/main" id="{A899F72D-CC11-CAAC-A84D-5DDC3F638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07566"/>
            <a:ext cx="8352928" cy="590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528435"/>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Title 5"/>
          <p:cNvSpPr>
            <a:spLocks noGrp="1"/>
          </p:cNvSpPr>
          <p:nvPr>
            <p:ph type="title"/>
          </p:nvPr>
        </p:nvSpPr>
        <p:spPr>
          <a:xfrm>
            <a:off x="3131840" y="281133"/>
            <a:ext cx="6012160" cy="461155"/>
          </a:xfrm>
          <a:solidFill>
            <a:srgbClr val="008000"/>
          </a:solidFill>
        </p:spPr>
        <p:txBody>
          <a:bodyPr/>
          <a:lstStyle/>
          <a:p>
            <a:pPr algn="r"/>
            <a:r>
              <a:rPr lang="en-US" sz="2400" b="1" dirty="0">
                <a:solidFill>
                  <a:schemeClr val="bg1"/>
                </a:solidFill>
              </a:rPr>
              <a:t>3. LAND AVAILABILITY</a:t>
            </a:r>
            <a:endParaRPr lang="en-ZA" sz="2400" b="1" dirty="0">
              <a:solidFill>
                <a:schemeClr val="bg1"/>
              </a:solidFill>
            </a:endParaRPr>
          </a:p>
        </p:txBody>
      </p:sp>
      <p:pic>
        <p:nvPicPr>
          <p:cNvPr id="14" name="Picture 13" descr="Cogt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0020"/>
            <a:ext cx="2304256" cy="656692"/>
          </a:xfrm>
          <a:prstGeom prst="rect">
            <a:avLst/>
          </a:prstGeom>
        </p:spPr>
      </p:pic>
      <p:sp>
        <p:nvSpPr>
          <p:cNvPr id="7" name="Content Placeholder 5"/>
          <p:cNvSpPr txBox="1">
            <a:spLocks/>
          </p:cNvSpPr>
          <p:nvPr/>
        </p:nvSpPr>
        <p:spPr bwMode="auto">
          <a:xfrm>
            <a:off x="179512" y="947398"/>
            <a:ext cx="5400600" cy="49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179388" marR="0" lvl="0" indent="-179388" defTabSz="914400" rtl="0" eaLnBrk="0" fontAlgn="base" latinLnBrk="0" hangingPunct="0">
              <a:lnSpc>
                <a:spcPct val="120000"/>
              </a:lnSpc>
              <a:spcBef>
                <a:spcPts val="600"/>
              </a:spcBef>
              <a:spcAft>
                <a:spcPts val="600"/>
              </a:spcAft>
              <a:buClr>
                <a:prstClr val="black"/>
              </a:buClr>
              <a:buSzPts val="1800"/>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Is that it? Not quite. Finding land is one thing, acquiring said land is completely different.</a:t>
            </a:r>
            <a:endParaRPr lang="en-ZA" sz="1550" dirty="0">
              <a:solidFill>
                <a:prstClr val="black"/>
              </a:solidFill>
              <a:latin typeface="Calibri"/>
              <a:ea typeface="Calibri" panose="020F0502020204030204" pitchFamily="34" charset="0"/>
              <a:cs typeface="Calibri" panose="020F0502020204030204" pitchFamily="34" charset="0"/>
            </a:endParaRPr>
          </a:p>
          <a:p>
            <a:pPr marL="179388" marR="0" lvl="0" indent="-179388" defTabSz="914400" rtl="0" eaLnBrk="0" fontAlgn="base" latinLnBrk="0" hangingPunct="0">
              <a:lnSpc>
                <a:spcPct val="120000"/>
              </a:lnSpc>
              <a:spcBef>
                <a:spcPts val="600"/>
              </a:spcBef>
              <a:spcAft>
                <a:spcPts val="600"/>
              </a:spcAft>
              <a:buClr>
                <a:prstClr val="black"/>
              </a:buClr>
              <a:buSzPts val="1800"/>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Due to its limited revenue collection and economic add-value, cemeteries are not given the time nor the budget that it needs to function properly. </a:t>
            </a:r>
          </a:p>
          <a:p>
            <a:pPr marL="179388" marR="0" lvl="0" indent="-179388" defTabSz="914400" rtl="0" eaLnBrk="0" fontAlgn="base" latinLnBrk="0" hangingPunct="0">
              <a:lnSpc>
                <a:spcPct val="120000"/>
              </a:lnSpc>
              <a:spcBef>
                <a:spcPts val="600"/>
              </a:spcBef>
              <a:spcAft>
                <a:spcPts val="600"/>
              </a:spcAft>
              <a:buClr>
                <a:prstClr val="black"/>
              </a:buClr>
              <a:buSzPts val="1800"/>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In our engagements with Municipalities, it was noted that a large number of existing facilities have closed due to limited capacity, and that a large number of the ones that are still operational only have a few hundred graves left. </a:t>
            </a:r>
          </a:p>
          <a:p>
            <a:pPr marL="179388" marR="0" lvl="0" indent="-179388" defTabSz="914400" rtl="0" eaLnBrk="0" fontAlgn="base" latinLnBrk="0" hangingPunct="0">
              <a:lnSpc>
                <a:spcPct val="120000"/>
              </a:lnSpc>
              <a:spcBef>
                <a:spcPts val="600"/>
              </a:spcBef>
              <a:spcAft>
                <a:spcPts val="600"/>
              </a:spcAft>
              <a:buClr>
                <a:prstClr val="black"/>
              </a:buClr>
              <a:buSzPts val="1800"/>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Of those same Municipalities, only a very few have identified new sites or areas of expansion – even though all Municipalities are aware that the legislated environmental and planning authorisations could take up to 3 years.</a:t>
            </a:r>
          </a:p>
          <a:p>
            <a:pPr marL="179388" indent="-179388">
              <a:lnSpc>
                <a:spcPct val="120000"/>
              </a:lnSpc>
              <a:spcBef>
                <a:spcPts val="600"/>
              </a:spcBef>
              <a:spcAft>
                <a:spcPts val="600"/>
              </a:spcAft>
              <a:buClr>
                <a:prstClr val="black"/>
              </a:buClr>
              <a:buSzPts val="1800"/>
              <a:buFont typeface="Arial" panose="020B0604020202020204" pitchFamily="34" charset="0"/>
              <a:buChar char="•"/>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The main issue, at this point, is that senior management within Municipalities are just not taking the issue seriously. Cemetery Plans are not being budgeted for. Land acquisition is not being budgeted for. Environmental studies are not being budgeted for. </a:t>
            </a:r>
          </a:p>
        </p:txBody>
      </p:sp>
      <p:pic>
        <p:nvPicPr>
          <p:cNvPr id="8" name="Picture 7">
            <a:extLst>
              <a:ext uri="{FF2B5EF4-FFF2-40B4-BE49-F238E27FC236}">
                <a16:creationId xmlns:a16="http://schemas.microsoft.com/office/drawing/2014/main" id="{76133340-0244-0961-E8DE-FFFD3D85D81E}"/>
              </a:ext>
            </a:extLst>
          </p:cNvPr>
          <p:cNvPicPr>
            <a:picLocks noChangeAspect="1"/>
          </p:cNvPicPr>
          <p:nvPr/>
        </p:nvPicPr>
        <p:blipFill rotWithShape="1">
          <a:blip r:embed="rId3"/>
          <a:srcRect b="22010"/>
          <a:stretch/>
        </p:blipFill>
        <p:spPr>
          <a:xfrm>
            <a:off x="5868144" y="942824"/>
            <a:ext cx="3096344" cy="5601183"/>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7910731"/>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Title 5"/>
          <p:cNvSpPr>
            <a:spLocks noGrp="1"/>
          </p:cNvSpPr>
          <p:nvPr>
            <p:ph type="title"/>
          </p:nvPr>
        </p:nvSpPr>
        <p:spPr>
          <a:xfrm>
            <a:off x="3131840" y="281133"/>
            <a:ext cx="6012160" cy="461155"/>
          </a:xfrm>
          <a:solidFill>
            <a:srgbClr val="008000"/>
          </a:solidFill>
        </p:spPr>
        <p:txBody>
          <a:bodyPr/>
          <a:lstStyle/>
          <a:p>
            <a:pPr algn="r"/>
            <a:r>
              <a:rPr lang="en-US" sz="2400" b="1" dirty="0">
                <a:solidFill>
                  <a:schemeClr val="bg1"/>
                </a:solidFill>
              </a:rPr>
              <a:t>3. LAND AVAILABILITY</a:t>
            </a:r>
            <a:endParaRPr lang="en-ZA" sz="2400" b="1" dirty="0">
              <a:solidFill>
                <a:schemeClr val="bg1"/>
              </a:solidFill>
            </a:endParaRPr>
          </a:p>
        </p:txBody>
      </p:sp>
      <p:pic>
        <p:nvPicPr>
          <p:cNvPr id="14" name="Picture 13" descr="Cogt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0020"/>
            <a:ext cx="2304256" cy="656692"/>
          </a:xfrm>
          <a:prstGeom prst="rect">
            <a:avLst/>
          </a:prstGeom>
        </p:spPr>
      </p:pic>
      <p:sp>
        <p:nvSpPr>
          <p:cNvPr id="7" name="Content Placeholder 5"/>
          <p:cNvSpPr txBox="1">
            <a:spLocks/>
          </p:cNvSpPr>
          <p:nvPr/>
        </p:nvSpPr>
        <p:spPr bwMode="auto">
          <a:xfrm>
            <a:off x="292032" y="980728"/>
            <a:ext cx="8672456" cy="49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285750" marR="0" lvl="0" indent="-285750" algn="just" defTabSz="914400" rtl="0" eaLnBrk="1" fontAlgn="base" latinLnBrk="0" hangingPunct="1">
              <a:lnSpc>
                <a:spcPct val="130000"/>
              </a:lnSpc>
              <a:spcBef>
                <a:spcPts val="600"/>
              </a:spcBef>
              <a:spcAft>
                <a:spcPts val="0"/>
              </a:spcAft>
              <a:buClr>
                <a:prstClr val="black"/>
              </a:buClr>
              <a:buSzPts val="1800"/>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Even if a suitable site was found, one would still have to </a:t>
            </a:r>
            <a:r>
              <a:rPr lang="en-US" sz="1550" dirty="0">
                <a:solidFill>
                  <a:prstClr val="black"/>
                </a:solidFill>
                <a:latin typeface="Calibri"/>
                <a:ea typeface="Calibri" panose="020F0502020204030204" pitchFamily="34" charset="0"/>
                <a:cs typeface="Calibri" panose="020F0502020204030204" pitchFamily="34" charset="0"/>
              </a:rPr>
              <a:t>undertake a development application requesting for authorization from the competent authority in terms of different pieces of legislation.</a:t>
            </a:r>
          </a:p>
          <a:p>
            <a:pPr marL="285750" marR="0" lvl="0" indent="-285750" algn="just" defTabSz="914400" rtl="0" eaLnBrk="1" fontAlgn="base" latinLnBrk="0" hangingPunct="1">
              <a:lnSpc>
                <a:spcPct val="130000"/>
              </a:lnSpc>
              <a:spcBef>
                <a:spcPts val="600"/>
              </a:spcBef>
              <a:spcAft>
                <a:spcPts val="0"/>
              </a:spcAft>
              <a:buClr>
                <a:prstClr val="black"/>
              </a:buClr>
              <a:buSzPts val="1800"/>
              <a:buFont typeface="Arial" panose="020B0604020202020204" pitchFamily="34" charset="0"/>
              <a:buChar char="•"/>
              <a:tabLst/>
              <a:defRPr/>
            </a:pPr>
            <a:r>
              <a:rPr lang="en-US" sz="1550" dirty="0">
                <a:solidFill>
                  <a:prstClr val="black"/>
                </a:solidFill>
                <a:latin typeface="Calibri"/>
                <a:ea typeface="Calibri" panose="020F0502020204030204" pitchFamily="34" charset="0"/>
                <a:cs typeface="Calibri" panose="020F0502020204030204" pitchFamily="34" charset="0"/>
              </a:rPr>
              <a:t>In this regard, there are three primary applications which are undertaken for most types of developments, including cemeteries:</a:t>
            </a:r>
          </a:p>
          <a:p>
            <a:pPr marL="715963" marR="0" lvl="0" indent="-450850" algn="just" defTabSz="914400" rtl="0" eaLnBrk="1" fontAlgn="base" latinLnBrk="0" hangingPunct="1">
              <a:lnSpc>
                <a:spcPct val="130000"/>
              </a:lnSpc>
              <a:spcBef>
                <a:spcPts val="600"/>
              </a:spcBef>
              <a:spcAft>
                <a:spcPts val="0"/>
              </a:spcAft>
              <a:buClr>
                <a:prstClr val="black"/>
              </a:buClr>
              <a:buSzPts val="1800"/>
              <a:buFont typeface="Wingdings" panose="05000000000000000000" pitchFamily="2" charset="2"/>
              <a:buChar char="Ø"/>
              <a:tabLst/>
              <a:defRPr/>
            </a:pPr>
            <a:r>
              <a:rPr lang="en-US" sz="1400" dirty="0">
                <a:solidFill>
                  <a:prstClr val="black"/>
                </a:solidFill>
                <a:latin typeface="Calibri"/>
                <a:ea typeface="Calibri" panose="020F0502020204030204" pitchFamily="34" charset="0"/>
                <a:cs typeface="Calibri" panose="020F0502020204030204" pitchFamily="34" charset="0"/>
              </a:rPr>
              <a:t>The submission of a Basic Assessment Report (BAR) or Scoping and Environmental Impact Report to EDTEA as per the requirements of the National Environmental Management Act 107 of 1998 (NEMA) Environmental Impact Assessment Regulations (R543 of 18 June 2010), as amended;</a:t>
            </a:r>
          </a:p>
          <a:p>
            <a:pPr marL="715963" marR="0" lvl="0" indent="-450850" algn="just" defTabSz="914400" rtl="0" eaLnBrk="1" fontAlgn="base" latinLnBrk="0" hangingPunct="1">
              <a:lnSpc>
                <a:spcPct val="130000"/>
              </a:lnSpc>
              <a:spcBef>
                <a:spcPts val="600"/>
              </a:spcBef>
              <a:spcAft>
                <a:spcPts val="0"/>
              </a:spcAft>
              <a:buClr>
                <a:prstClr val="black"/>
              </a:buClr>
              <a:buSzPts val="1800"/>
              <a:buFont typeface="Wingdings" panose="05000000000000000000" pitchFamily="2" charset="2"/>
              <a:buChar char="Ø"/>
              <a:tabLst/>
              <a:defRPr/>
            </a:pPr>
            <a:r>
              <a:rPr lang="en-US" sz="1400" dirty="0">
                <a:solidFill>
                  <a:prstClr val="black"/>
                </a:solidFill>
                <a:latin typeface="Calibri"/>
                <a:ea typeface="Calibri" panose="020F0502020204030204" pitchFamily="34" charset="0"/>
                <a:cs typeface="Calibri" panose="020F0502020204030204" pitchFamily="34" charset="0"/>
              </a:rPr>
              <a:t>The submission of a Water Use Authorization application to DWA in terms of the National Water Act 36 of 1998 (NWA); and</a:t>
            </a:r>
          </a:p>
          <a:p>
            <a:pPr marL="715963" marR="0" lvl="0" indent="-450850" algn="just" defTabSz="914400" rtl="0" eaLnBrk="1" fontAlgn="base" latinLnBrk="0" hangingPunct="1">
              <a:lnSpc>
                <a:spcPct val="130000"/>
              </a:lnSpc>
              <a:spcBef>
                <a:spcPts val="600"/>
              </a:spcBef>
              <a:spcAft>
                <a:spcPts val="0"/>
              </a:spcAft>
              <a:buClr>
                <a:prstClr val="black"/>
              </a:buClr>
              <a:buSzPts val="1800"/>
              <a:buFont typeface="Wingdings" panose="05000000000000000000" pitchFamily="2" charset="2"/>
              <a:buChar char="Ø"/>
              <a:tabLst/>
              <a:defRPr/>
            </a:pPr>
            <a:r>
              <a:rPr lang="en-US" sz="1400" dirty="0">
                <a:solidFill>
                  <a:prstClr val="black"/>
                </a:solidFill>
                <a:latin typeface="Calibri"/>
                <a:ea typeface="Calibri" panose="020F0502020204030204" pitchFamily="34" charset="0"/>
                <a:cs typeface="Calibri" panose="020F0502020204030204" pitchFamily="34" charset="0"/>
              </a:rPr>
              <a:t>The submission of a Planning application (for the rezoning, sub-division, and/or consolidation of land) to the Local Municipality in terms of SPLUMA.</a:t>
            </a:r>
          </a:p>
          <a:p>
            <a:pPr marL="265113" marR="0" lvl="0" indent="-265113" defTabSz="914400" rtl="0" eaLnBrk="0" fontAlgn="base" latinLnBrk="0" hangingPunct="0">
              <a:lnSpc>
                <a:spcPct val="120000"/>
              </a:lnSpc>
              <a:spcBef>
                <a:spcPts val="600"/>
              </a:spcBef>
              <a:spcAft>
                <a:spcPts val="600"/>
              </a:spcAft>
              <a:buClr>
                <a:prstClr val="black"/>
              </a:buClr>
              <a:buSzPts val="1800"/>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As most of us are aware, </a:t>
            </a:r>
            <a:r>
              <a:rPr lang="en-ZA" sz="1550" dirty="0">
                <a:solidFill>
                  <a:prstClr val="black"/>
                </a:solidFill>
                <a:latin typeface="Calibri"/>
                <a:ea typeface="Calibri" panose="020F0502020204030204" pitchFamily="34" charset="0"/>
                <a:cs typeface="Calibri" panose="020F0502020204030204" pitchFamily="34" charset="0"/>
              </a:rPr>
              <a:t>whilst the EIA and WULA applications can, in parts, be undertaken in tandem, the SPLUMA application is generally undertaken once Environmental Authorisation has been received – some 247 days later (in the case of substantive applications). </a:t>
            </a:r>
          </a:p>
          <a:p>
            <a:pPr marL="265113" marR="0" lvl="0" indent="-265113" defTabSz="914400" rtl="0" eaLnBrk="0" fontAlgn="base" latinLnBrk="0" hangingPunct="0">
              <a:lnSpc>
                <a:spcPct val="120000"/>
              </a:lnSpc>
              <a:spcBef>
                <a:spcPts val="600"/>
              </a:spcBef>
              <a:spcAft>
                <a:spcPts val="600"/>
              </a:spcAft>
              <a:buClr>
                <a:prstClr val="black"/>
              </a:buClr>
              <a:buSzPts val="1800"/>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In this regard, the SPLUMA application </a:t>
            </a:r>
            <a:r>
              <a:rPr lang="en-ZA" sz="1550" dirty="0">
                <a:solidFill>
                  <a:prstClr val="black"/>
                </a:solidFill>
                <a:latin typeface="Calibri"/>
                <a:ea typeface="Calibri" panose="020F0502020204030204" pitchFamily="34" charset="0"/>
                <a:cs typeface="Calibri" panose="020F0502020204030204" pitchFamily="34" charset="0"/>
              </a:rPr>
              <a:t>could be for a subdivision or consolidation of properties, but it will most definitely be for a rezoning to a zone that allows for the development of a cemetery as a free entry use. </a:t>
            </a:r>
            <a:endPar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1916904"/>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Title 5"/>
          <p:cNvSpPr>
            <a:spLocks noGrp="1"/>
          </p:cNvSpPr>
          <p:nvPr>
            <p:ph type="title"/>
          </p:nvPr>
        </p:nvSpPr>
        <p:spPr>
          <a:xfrm>
            <a:off x="3131840" y="281133"/>
            <a:ext cx="6012160" cy="461155"/>
          </a:xfrm>
          <a:solidFill>
            <a:srgbClr val="008000"/>
          </a:solidFill>
        </p:spPr>
        <p:txBody>
          <a:bodyPr/>
          <a:lstStyle/>
          <a:p>
            <a:pPr algn="r"/>
            <a:r>
              <a:rPr lang="en-US" sz="2400" b="1" dirty="0">
                <a:solidFill>
                  <a:schemeClr val="bg1"/>
                </a:solidFill>
              </a:rPr>
              <a:t>3. LAND AVAILABILITY</a:t>
            </a:r>
            <a:endParaRPr lang="en-ZA" sz="2400" b="1" dirty="0">
              <a:solidFill>
                <a:schemeClr val="bg1"/>
              </a:solidFill>
            </a:endParaRPr>
          </a:p>
        </p:txBody>
      </p:sp>
      <p:pic>
        <p:nvPicPr>
          <p:cNvPr id="14" name="Picture 13" descr="Cogt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0020"/>
            <a:ext cx="2304256" cy="656692"/>
          </a:xfrm>
          <a:prstGeom prst="rect">
            <a:avLst/>
          </a:prstGeom>
        </p:spPr>
      </p:pic>
      <p:sp>
        <p:nvSpPr>
          <p:cNvPr id="7" name="Content Placeholder 5"/>
          <p:cNvSpPr txBox="1">
            <a:spLocks/>
          </p:cNvSpPr>
          <p:nvPr/>
        </p:nvSpPr>
        <p:spPr bwMode="auto">
          <a:xfrm>
            <a:off x="292032" y="980728"/>
            <a:ext cx="3127840" cy="49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265113" marR="0" lvl="0" indent="-265113" algn="l" defTabSz="914400" rtl="0" eaLnBrk="0" fontAlgn="base" latinLnBrk="0" hangingPunct="0">
              <a:lnSpc>
                <a:spcPct val="120000"/>
              </a:lnSpc>
              <a:spcBef>
                <a:spcPts val="600"/>
              </a:spcBef>
              <a:spcAft>
                <a:spcPts val="600"/>
              </a:spcAft>
              <a:buClr>
                <a:prstClr val="black"/>
              </a:buClr>
              <a:buSzPts val="1800"/>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As part of this rezoning process, Planner’s would need to determine the compatibility of the cemetery with surrounding uses wherein the CSIR Guidelines for the Provision of Social Facilities in South African Settlements notes that such a facility is only compatible with: police stations, fire stations, nature conservation areas, industry, or a District Hospital.</a:t>
            </a:r>
          </a:p>
          <a:p>
            <a:pPr marL="266700" marR="0" lvl="0" indent="-266700" algn="l" defTabSz="914400" rtl="0" eaLnBrk="0" fontAlgn="base" latinLnBrk="0" hangingPunct="0">
              <a:lnSpc>
                <a:spcPct val="120000"/>
              </a:lnSpc>
              <a:spcBef>
                <a:spcPct val="20000"/>
              </a:spcBef>
              <a:spcAft>
                <a:spcPts val="600"/>
              </a:spcAft>
              <a:buClr>
                <a:prstClr val="black"/>
              </a:buClr>
              <a:buSzPts val="1800"/>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Further, unlike other forms of urban land use, rezoning to a cemetery is generally a long process, more specifically related to public participation - which is often fraught with difficulties. </a:t>
            </a:r>
          </a:p>
        </p:txBody>
      </p:sp>
      <p:pic>
        <p:nvPicPr>
          <p:cNvPr id="2" name="Picture 1">
            <a:extLst>
              <a:ext uri="{FF2B5EF4-FFF2-40B4-BE49-F238E27FC236}">
                <a16:creationId xmlns:a16="http://schemas.microsoft.com/office/drawing/2014/main" id="{CCF71449-6B3E-C3A2-5852-D33E81D31B40}"/>
              </a:ext>
            </a:extLst>
          </p:cNvPr>
          <p:cNvPicPr>
            <a:picLocks noChangeAspect="1"/>
          </p:cNvPicPr>
          <p:nvPr/>
        </p:nvPicPr>
        <p:blipFill rotWithShape="1">
          <a:blip r:embed="rId3"/>
          <a:srcRect t="2750"/>
          <a:stretch/>
        </p:blipFill>
        <p:spPr>
          <a:xfrm>
            <a:off x="3419872" y="1052736"/>
            <a:ext cx="5539544" cy="4655542"/>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3977637"/>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Title 5"/>
          <p:cNvSpPr>
            <a:spLocks noGrp="1"/>
          </p:cNvSpPr>
          <p:nvPr>
            <p:ph type="title"/>
          </p:nvPr>
        </p:nvSpPr>
        <p:spPr>
          <a:xfrm>
            <a:off x="3131840" y="281133"/>
            <a:ext cx="6012160" cy="461155"/>
          </a:xfrm>
          <a:solidFill>
            <a:srgbClr val="008000"/>
          </a:solidFill>
        </p:spPr>
        <p:txBody>
          <a:bodyPr/>
          <a:lstStyle/>
          <a:p>
            <a:pPr algn="r"/>
            <a:r>
              <a:rPr lang="en-US" sz="2400" b="1" dirty="0">
                <a:solidFill>
                  <a:schemeClr val="bg1"/>
                </a:solidFill>
              </a:rPr>
              <a:t>4. THE SUSTAINABILITY OF A CEMETERY</a:t>
            </a:r>
            <a:endParaRPr lang="en-ZA" sz="2400" b="1" dirty="0">
              <a:solidFill>
                <a:schemeClr val="bg1"/>
              </a:solidFill>
            </a:endParaRPr>
          </a:p>
        </p:txBody>
      </p:sp>
      <p:pic>
        <p:nvPicPr>
          <p:cNvPr id="14" name="Picture 13" descr="Cogt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0020"/>
            <a:ext cx="2304256" cy="656692"/>
          </a:xfrm>
          <a:prstGeom prst="rect">
            <a:avLst/>
          </a:prstGeom>
        </p:spPr>
      </p:pic>
      <p:sp>
        <p:nvSpPr>
          <p:cNvPr id="7" name="Content Placeholder 5"/>
          <p:cNvSpPr txBox="1">
            <a:spLocks/>
          </p:cNvSpPr>
          <p:nvPr/>
        </p:nvSpPr>
        <p:spPr bwMode="auto">
          <a:xfrm>
            <a:off x="179512" y="980728"/>
            <a:ext cx="8856984" cy="49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179388" marR="0" lvl="0" indent="-179388" algn="l"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As we have noted, land is a very scarce resource which needs to be used carefully to maximize its potential to be both sustainable and productive.</a:t>
            </a:r>
          </a:p>
          <a:p>
            <a:pPr marL="179388" marR="0" lvl="0" indent="-179388" algn="l"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A cemetery, however, is counter-intuitive wherein it sterilizes a property as well as its surrounds (including underground) for future development, diversification, or expansion. Cemeteries cannot be “densified” in terms of upward vertical expansion, but rather downward (up to 3 tier burials) but this is hindered by a number of complex environmental requirements and sensitivities. </a:t>
            </a:r>
          </a:p>
          <a:p>
            <a:pPr marL="179388" marR="0" lvl="0" indent="-179388" algn="l"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Whilst no one actively wants to live in close proximity to a cemetery, the cemetery itself needs to be accessible to its users and therefore, cannot be too far away from its supporting population.</a:t>
            </a:r>
          </a:p>
          <a:p>
            <a:pPr marL="179388" marR="0" lvl="0" indent="-179388" algn="l"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 Accordingly, cemeteries have often, in the past, been located on the outskirts of a settlement or town - which is away from habitable buildings but close enough for public transportation. Although it may have started off this way, with rapid </a:t>
            </a:r>
            <a:r>
              <a:rPr kumimoji="0" lang="en-US" sz="155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Calibri" panose="020F0502020204030204" pitchFamily="34" charset="0"/>
              </a:rPr>
              <a:t>urbanisation</a:t>
            </a: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 that gap has quickly closed in where a number of those cemeteries now exist as a barrier for future growth in a particular direction, or an island of inactivity in a densifying residential area. </a:t>
            </a:r>
          </a:p>
          <a:p>
            <a:pPr marL="179388" marR="0" lvl="0" indent="-179388" algn="l"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So, what does all of this mean? </a:t>
            </a:r>
          </a:p>
          <a:p>
            <a:pPr marL="179388" marR="0" lvl="0" indent="-179388" algn="l"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Based on long-term population projections, the general estimation of graves, average use of current facilities, and the outcomes of a GIS negative mapping exercise, we estimate that the KZN Province will run out of land for burials in around </a:t>
            </a:r>
            <a:r>
              <a:rPr kumimoji="0" lang="en-US" sz="155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15 to 20 years </a:t>
            </a:r>
            <a:r>
              <a:rPr kumimoji="0" lang="en-US"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 which is not taking into consideration the accelerated effect of another pandemic or natural disaster. </a:t>
            </a:r>
            <a:endPar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endParaRPr>
          </a:p>
          <a:p>
            <a:pPr marL="266700" marR="0" lvl="0" indent="-266700" algn="l"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endPar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5051719"/>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Title 5"/>
          <p:cNvSpPr>
            <a:spLocks noGrp="1"/>
          </p:cNvSpPr>
          <p:nvPr>
            <p:ph type="title"/>
          </p:nvPr>
        </p:nvSpPr>
        <p:spPr>
          <a:xfrm>
            <a:off x="3131840" y="281133"/>
            <a:ext cx="6012160" cy="461155"/>
          </a:xfrm>
          <a:solidFill>
            <a:srgbClr val="008000"/>
          </a:solidFill>
        </p:spPr>
        <p:txBody>
          <a:bodyPr/>
          <a:lstStyle/>
          <a:p>
            <a:pPr algn="r"/>
            <a:r>
              <a:rPr lang="en-US" sz="2400" b="1" dirty="0">
                <a:solidFill>
                  <a:schemeClr val="bg1"/>
                </a:solidFill>
              </a:rPr>
              <a:t>5. WHAT CAN WE DO?</a:t>
            </a:r>
            <a:endParaRPr lang="en-ZA" sz="2400" b="1" dirty="0">
              <a:solidFill>
                <a:schemeClr val="bg1"/>
              </a:solidFill>
            </a:endParaRPr>
          </a:p>
        </p:txBody>
      </p:sp>
      <p:pic>
        <p:nvPicPr>
          <p:cNvPr id="14" name="Picture 13" descr="Cogt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0020"/>
            <a:ext cx="2304256" cy="656692"/>
          </a:xfrm>
          <a:prstGeom prst="rect">
            <a:avLst/>
          </a:prstGeom>
        </p:spPr>
      </p:pic>
      <p:sp>
        <p:nvSpPr>
          <p:cNvPr id="7" name="Content Placeholder 5"/>
          <p:cNvSpPr txBox="1">
            <a:spLocks/>
          </p:cNvSpPr>
          <p:nvPr/>
        </p:nvSpPr>
        <p:spPr bwMode="auto">
          <a:xfrm>
            <a:off x="179512" y="908720"/>
            <a:ext cx="8928992" cy="49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266700" marR="0" lvl="0" indent="-266700" algn="l"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ZA" sz="15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In the short-term, Municipalities can, and have, increased the number of burials per facility by undertaking second and third tiered internments - but this puts more and more pressure on the natural environment.</a:t>
            </a:r>
          </a:p>
          <a:p>
            <a:pPr marL="266700" marR="0" lvl="0" indent="-266700" algn="l"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ZA" sz="15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Some Municipalities have also started reopening closed cemeteries after undertaking new surveys of previously identified environmentally sensitive areas. With newer technologies, it means that these sensitive areas are more specifically defined to allow for additional burials – but over time, these sensitive areas can expand or shift, which may affect excavated areas.</a:t>
            </a:r>
          </a:p>
          <a:p>
            <a:pPr marL="266700" marR="0" lvl="0" indent="-266700" algn="l"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lang="en-ZA" sz="1500" dirty="0">
                <a:solidFill>
                  <a:prstClr val="black"/>
                </a:solidFill>
                <a:latin typeface="Calibri"/>
                <a:ea typeface="Calibri" panose="020F0502020204030204" pitchFamily="34" charset="0"/>
                <a:cs typeface="Calibri" panose="020F0502020204030204" pitchFamily="34" charset="0"/>
              </a:rPr>
              <a:t>In the short-term, Municipalities can amend their Policies and By-Laws to solely cremate both Paupers and Indigent persons. </a:t>
            </a:r>
          </a:p>
          <a:p>
            <a:pPr marL="266700" marR="0" lvl="0" indent="-266700" algn="l"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lang="en-ZA" sz="1500" dirty="0">
                <a:solidFill>
                  <a:prstClr val="black"/>
                </a:solidFill>
                <a:latin typeface="Calibri"/>
                <a:ea typeface="Calibri" panose="020F0502020204030204" pitchFamily="34" charset="0"/>
                <a:cs typeface="Calibri" panose="020F0502020204030204" pitchFamily="34" charset="0"/>
              </a:rPr>
              <a:t>As a matter of urgency, Municipalities need to develop Cemetery Plans that determine long-term land requirements and identify feasible sites through a negative mapping exercise. The outcomes of this Plan will need to feature within both the IDP Budget and the Municipality’s Capital Expenditure Framework. Remember, unless donated by the State (Premier or Public Works), land acquisition will have to be undertaken with Municipal funds (MFMA).</a:t>
            </a:r>
            <a:endParaRPr kumimoji="0" lang="en-ZA" sz="15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endParaRPr>
          </a:p>
          <a:p>
            <a:pPr marL="266700" marR="0" lvl="0" indent="-266700" algn="l"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ZA" sz="15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In the medium-long term Municipalities may need to explore the option of transforming historical cemeteries, within prime areas, to other uses which may support economic development. However, due to historical, religious and cultural significance, this can be an uphill battle.</a:t>
            </a:r>
          </a:p>
          <a:p>
            <a:pPr marL="266700" marR="0" lvl="0" indent="-266700" algn="l"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In the long-term, from a planning perspective, the development of a cemetery is an unsustainable land development practice, wherein other forms of internment or disposal need to be investigated and pursued as a matter of urgency.</a:t>
            </a:r>
          </a:p>
          <a:p>
            <a:pPr marL="266700" marR="0" lvl="0" indent="-266700" algn="l"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endParaRPr kumimoji="0" lang="en-ZA" sz="15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endParaRPr>
          </a:p>
          <a:p>
            <a:pPr marL="266700" marR="0" lvl="0" indent="-266700" algn="l" defTabSz="914400" rtl="0" eaLnBrk="0" fontAlgn="base" latinLnBrk="0" hangingPunct="0">
              <a:lnSpc>
                <a:spcPct val="120000"/>
              </a:lnSpc>
              <a:spcBef>
                <a:spcPts val="300"/>
              </a:spcBef>
              <a:spcAft>
                <a:spcPts val="300"/>
              </a:spcAft>
              <a:buClr>
                <a:prstClr val="black"/>
              </a:buClr>
              <a:buSzPts val="1800"/>
              <a:buFont typeface="Arial" panose="020B0604020202020204" pitchFamily="34" charset="0"/>
              <a:buChar char="•"/>
              <a:tabLst/>
              <a:defRPr/>
            </a:pPr>
            <a:endParaRPr kumimoji="0" lang="en-ZA" sz="15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1810035"/>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Title 5"/>
          <p:cNvSpPr>
            <a:spLocks noGrp="1"/>
          </p:cNvSpPr>
          <p:nvPr>
            <p:ph type="title"/>
          </p:nvPr>
        </p:nvSpPr>
        <p:spPr>
          <a:xfrm>
            <a:off x="3131840" y="281133"/>
            <a:ext cx="6012160" cy="461155"/>
          </a:xfrm>
          <a:solidFill>
            <a:srgbClr val="008000"/>
          </a:solidFill>
        </p:spPr>
        <p:txBody>
          <a:bodyPr/>
          <a:lstStyle/>
          <a:p>
            <a:pPr algn="r"/>
            <a:r>
              <a:rPr lang="en-US" sz="2400" b="1" dirty="0">
                <a:solidFill>
                  <a:schemeClr val="bg1"/>
                </a:solidFill>
              </a:rPr>
              <a:t>5. WHAT CAN WE DO?</a:t>
            </a:r>
            <a:endParaRPr lang="en-ZA" sz="2400" b="1" dirty="0">
              <a:solidFill>
                <a:schemeClr val="bg1"/>
              </a:solidFill>
            </a:endParaRPr>
          </a:p>
        </p:txBody>
      </p:sp>
      <p:pic>
        <p:nvPicPr>
          <p:cNvPr id="14" name="Picture 13" descr="Cogt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0020"/>
            <a:ext cx="2304256" cy="656692"/>
          </a:xfrm>
          <a:prstGeom prst="rect">
            <a:avLst/>
          </a:prstGeom>
        </p:spPr>
      </p:pic>
      <p:sp>
        <p:nvSpPr>
          <p:cNvPr id="11" name="Content Placeholder 5"/>
          <p:cNvSpPr txBox="1">
            <a:spLocks/>
          </p:cNvSpPr>
          <p:nvPr/>
        </p:nvSpPr>
        <p:spPr bwMode="auto">
          <a:xfrm>
            <a:off x="301106" y="980728"/>
            <a:ext cx="8735390" cy="266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265113" lvl="0" indent="-265113">
              <a:lnSpc>
                <a:spcPct val="120000"/>
              </a:lnSpc>
              <a:spcBef>
                <a:spcPts val="300"/>
              </a:spcBef>
              <a:spcAft>
                <a:spcPts val="300"/>
              </a:spcAft>
              <a:buClr>
                <a:prstClr val="black"/>
              </a:buClr>
              <a:buSzPts val="1800"/>
              <a:buFont typeface="Arial" panose="020B0604020202020204" pitchFamily="34" charset="0"/>
              <a:buChar char="•"/>
            </a:pPr>
            <a:r>
              <a:rPr lang="en-ZA" sz="1550" dirty="0">
                <a:solidFill>
                  <a:prstClr val="black"/>
                </a:solidFill>
                <a:ea typeface="Calibri" panose="020F0502020204030204" pitchFamily="34" charset="0"/>
                <a:cs typeface="Calibri" panose="020F0502020204030204" pitchFamily="34" charset="0"/>
              </a:rPr>
              <a:t>SACA and SALGA could assist with facilitating engagements/exhibitions for Provinces around alternative methods of disposal (</a:t>
            </a:r>
            <a:r>
              <a:rPr lang="en-ZA" sz="1550" dirty="0" err="1">
                <a:solidFill>
                  <a:prstClr val="black"/>
                </a:solidFill>
                <a:ea typeface="Calibri" panose="020F0502020204030204" pitchFamily="34" charset="0"/>
                <a:cs typeface="Calibri" panose="020F0502020204030204" pitchFamily="34" charset="0"/>
              </a:rPr>
              <a:t>aquamation</a:t>
            </a:r>
            <a:r>
              <a:rPr lang="en-ZA" sz="1550" dirty="0">
                <a:solidFill>
                  <a:prstClr val="black"/>
                </a:solidFill>
                <a:ea typeface="Calibri" panose="020F0502020204030204" pitchFamily="34" charset="0"/>
                <a:cs typeface="Calibri" panose="020F0502020204030204" pitchFamily="34" charset="0"/>
              </a:rPr>
              <a:t> etc.) and newer (and greener) cremation technology. </a:t>
            </a:r>
          </a:p>
          <a:p>
            <a:pPr marL="265113" lvl="0" indent="-265113">
              <a:lnSpc>
                <a:spcPct val="120000"/>
              </a:lnSpc>
              <a:spcBef>
                <a:spcPts val="300"/>
              </a:spcBef>
              <a:spcAft>
                <a:spcPts val="300"/>
              </a:spcAft>
              <a:buClr>
                <a:prstClr val="black"/>
              </a:buClr>
              <a:buSzPts val="1800"/>
              <a:buFont typeface="Arial" panose="020B0604020202020204" pitchFamily="34" charset="0"/>
              <a:buChar char="•"/>
            </a:pPr>
            <a:r>
              <a:rPr lang="en-ZA" sz="1550" dirty="0">
                <a:solidFill>
                  <a:prstClr val="black"/>
                </a:solidFill>
                <a:ea typeface="Calibri" panose="020F0502020204030204" pitchFamily="34" charset="0"/>
                <a:cs typeface="Calibri" panose="020F0502020204030204" pitchFamily="34" charset="0"/>
              </a:rPr>
              <a:t>As a priority, Provincial Departments and SALGA, need to actively work together to engage with interfaith leaders on the matter of alternative burial methods and, most importantly, determine a measurable way forward.</a:t>
            </a:r>
          </a:p>
          <a:p>
            <a:pPr marL="265113" lvl="0" indent="-265113">
              <a:lnSpc>
                <a:spcPct val="120000"/>
              </a:lnSpc>
              <a:spcBef>
                <a:spcPts val="300"/>
              </a:spcBef>
              <a:spcAft>
                <a:spcPts val="300"/>
              </a:spcAft>
              <a:buClr>
                <a:prstClr val="black"/>
              </a:buClr>
              <a:buSzPts val="1800"/>
              <a:buFont typeface="Arial" panose="020B0604020202020204" pitchFamily="34" charset="0"/>
              <a:buChar char="•"/>
            </a:pPr>
            <a:r>
              <a:rPr lang="en-ZA" sz="1550" dirty="0">
                <a:solidFill>
                  <a:prstClr val="black"/>
                </a:solidFill>
                <a:ea typeface="Calibri" panose="020F0502020204030204" pitchFamily="34" charset="0"/>
                <a:cs typeface="Calibri" panose="020F0502020204030204" pitchFamily="34" charset="0"/>
              </a:rPr>
              <a:t>We, as Provincial Departments, require dedicated teams to engage with Municipalities on the management and planning of cemeteries and crematoria so as to identify challenges and areas of intervention.</a:t>
            </a:r>
          </a:p>
          <a:p>
            <a:pPr marL="265113" lvl="0" indent="-265113">
              <a:lnSpc>
                <a:spcPct val="120000"/>
              </a:lnSpc>
              <a:spcBef>
                <a:spcPts val="300"/>
              </a:spcBef>
              <a:spcAft>
                <a:spcPts val="300"/>
              </a:spcAft>
              <a:buClr>
                <a:prstClr val="black"/>
              </a:buClr>
              <a:buSzPts val="1800"/>
              <a:buFont typeface="Arial" panose="020B0604020202020204" pitchFamily="34" charset="0"/>
              <a:buChar char="•"/>
            </a:pPr>
            <a:r>
              <a:rPr lang="en-ZA" sz="1550" dirty="0">
                <a:solidFill>
                  <a:prstClr val="black"/>
                </a:solidFill>
                <a:ea typeface="Calibri" panose="020F0502020204030204" pitchFamily="34" charset="0"/>
                <a:cs typeface="Calibri" panose="020F0502020204030204" pitchFamily="34" charset="0"/>
              </a:rPr>
              <a:t>District Municipalities need to embed standing items as part of their DDM Social Cluster agendas to ensure that such challenges are giving the necessary airtime and prioritisation that it needs as well as related resources. </a:t>
            </a:r>
          </a:p>
          <a:p>
            <a:pPr marL="265113" indent="-265113">
              <a:lnSpc>
                <a:spcPct val="120000"/>
              </a:lnSpc>
              <a:spcBef>
                <a:spcPts val="300"/>
              </a:spcBef>
              <a:spcAft>
                <a:spcPts val="300"/>
              </a:spcAft>
              <a:buClr>
                <a:prstClr val="black"/>
              </a:buClr>
              <a:buSzPts val="1800"/>
              <a:buFont typeface="Arial" panose="020B0604020202020204" pitchFamily="34" charset="0"/>
              <a:buChar char="•"/>
            </a:pPr>
            <a:r>
              <a:rPr lang="en-ZA" sz="1550" dirty="0">
                <a:solidFill>
                  <a:prstClr val="black"/>
                </a:solidFill>
                <a:ea typeface="Calibri" panose="020F0502020204030204" pitchFamily="34" charset="0"/>
                <a:cs typeface="Calibri" panose="020F0502020204030204" pitchFamily="34" charset="0"/>
              </a:rPr>
              <a:t>In terms of KZN, the assessment of the functionality and management of Cemeteries and Crematoria are undertaken through Annual Local Government Assessment Reports as well as through the assessment of both the Spatial Development Framework (SDF) and the IDP.</a:t>
            </a:r>
          </a:p>
          <a:p>
            <a:pPr marL="265113" lvl="0" indent="-265113">
              <a:lnSpc>
                <a:spcPct val="120000"/>
              </a:lnSpc>
              <a:spcBef>
                <a:spcPts val="300"/>
              </a:spcBef>
              <a:spcAft>
                <a:spcPts val="300"/>
              </a:spcAft>
              <a:buClr>
                <a:prstClr val="black"/>
              </a:buClr>
              <a:buSzPts val="1800"/>
              <a:buFont typeface="Arial" panose="020B0604020202020204" pitchFamily="34" charset="0"/>
              <a:buChar char="•"/>
            </a:pPr>
            <a:r>
              <a:rPr lang="en-ZA" sz="1550" dirty="0">
                <a:solidFill>
                  <a:prstClr val="black"/>
                </a:solidFill>
                <a:ea typeface="Calibri" panose="020F0502020204030204" pitchFamily="34" charset="0"/>
                <a:cs typeface="Calibri" panose="020F0502020204030204" pitchFamily="34" charset="0"/>
              </a:rPr>
              <a:t>District Municipalities to explore the development of District Cemetery Plans, where Local Municipalities are unable to develop such documents in the near future.</a:t>
            </a:r>
          </a:p>
          <a:p>
            <a:pPr marL="265113" lvl="0" indent="-265113">
              <a:lnSpc>
                <a:spcPct val="120000"/>
              </a:lnSpc>
              <a:spcBef>
                <a:spcPts val="300"/>
              </a:spcBef>
              <a:spcAft>
                <a:spcPts val="300"/>
              </a:spcAft>
              <a:buClr>
                <a:prstClr val="black"/>
              </a:buClr>
              <a:buSzPts val="1800"/>
              <a:buFont typeface="Arial" panose="020B0604020202020204" pitchFamily="34" charset="0"/>
              <a:buChar char="•"/>
            </a:pPr>
            <a:r>
              <a:rPr lang="en-ZA" sz="1550" dirty="0">
                <a:solidFill>
                  <a:prstClr val="black"/>
                </a:solidFill>
                <a:ea typeface="Calibri" panose="020F0502020204030204" pitchFamily="34" charset="0"/>
                <a:cs typeface="Calibri" panose="020F0502020204030204" pitchFamily="34" charset="0"/>
              </a:rPr>
              <a:t>Work together. Learn from each other. Create a network of support. </a:t>
            </a:r>
          </a:p>
        </p:txBody>
      </p:sp>
    </p:spTree>
    <p:extLst>
      <p:ext uri="{BB962C8B-B14F-4D97-AF65-F5344CB8AC3E}">
        <p14:creationId xmlns:p14="http://schemas.microsoft.com/office/powerpoint/2010/main" val="724661954"/>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2" name="Content Placeholder 1"/>
          <p:cNvSpPr>
            <a:spLocks noGrp="1"/>
          </p:cNvSpPr>
          <p:nvPr>
            <p:ph idx="1"/>
          </p:nvPr>
        </p:nvSpPr>
        <p:spPr>
          <a:xfrm>
            <a:off x="323528" y="957031"/>
            <a:ext cx="8568952" cy="5184576"/>
          </a:xfrm>
        </p:spPr>
        <p:txBody>
          <a:bodyPr/>
          <a:lstStyle/>
          <a:p>
            <a:pPr algn="just">
              <a:lnSpc>
                <a:spcPct val="120000"/>
              </a:lnSpc>
              <a:spcBef>
                <a:spcPts val="600"/>
              </a:spcBef>
              <a:spcAft>
                <a:spcPts val="600"/>
              </a:spcAft>
            </a:pPr>
            <a:r>
              <a:rPr lang="en-ZA" sz="1500" dirty="0">
                <a:cs typeface="Arial" panose="020B0604020202020204" pitchFamily="34" charset="0"/>
              </a:rPr>
              <a:t>Although cemeteries and crematoria provide essential services to people, it was not until the COVID-19 pandemic that government started to pay greater attention to issues regarding the management and functionality of such facilities as well as plans for the future.</a:t>
            </a:r>
          </a:p>
          <a:p>
            <a:pPr algn="just">
              <a:lnSpc>
                <a:spcPct val="120000"/>
              </a:lnSpc>
              <a:spcBef>
                <a:spcPts val="600"/>
              </a:spcBef>
              <a:spcAft>
                <a:spcPts val="600"/>
              </a:spcAft>
            </a:pPr>
            <a:r>
              <a:rPr lang="en-ZA" sz="1500" dirty="0">
                <a:cs typeface="Arial" panose="020B0604020202020204" pitchFamily="34" charset="0"/>
              </a:rPr>
              <a:t>In this regard, the Social Protection, Community and Human Development Cluster (SPCHD) tasked  CoGTA with establishing a structure where relevant Sector Departments and representatives from each District Municipality could engage on issues relating to the management Cemeteries and Crematoria, both generally and in the context of COVID-19. </a:t>
            </a:r>
          </a:p>
          <a:p>
            <a:pPr algn="just">
              <a:lnSpc>
                <a:spcPct val="120000"/>
              </a:lnSpc>
              <a:spcBef>
                <a:spcPts val="600"/>
              </a:spcBef>
              <a:spcAft>
                <a:spcPts val="600"/>
              </a:spcAft>
            </a:pPr>
            <a:r>
              <a:rPr lang="en-ZA" sz="1500" dirty="0">
                <a:cs typeface="Arial" panose="020B0604020202020204" pitchFamily="34" charset="0"/>
              </a:rPr>
              <a:t>As such, the Provincial Task Team for the Sustainable Planning and Management of Cemeteries in KZN (PTT) was established in 2020 and is currently functional. The PTT is comprised by representatives from each District and Local Municipalities as well as various Sector Departments and key organisations including, the Provincial House of Traditional and </a:t>
            </a:r>
            <a:r>
              <a:rPr lang="en-ZA" sz="1500" dirty="0" err="1">
                <a:cs typeface="Arial" panose="020B0604020202020204" pitchFamily="34" charset="0"/>
              </a:rPr>
              <a:t>Khoi</a:t>
            </a:r>
            <a:r>
              <a:rPr lang="en-ZA" sz="1500" dirty="0">
                <a:cs typeface="Arial" panose="020B0604020202020204" pitchFamily="34" charset="0"/>
              </a:rPr>
              <a:t>-San Leaders (PHTKL) and AMAFA.</a:t>
            </a:r>
          </a:p>
          <a:p>
            <a:pPr algn="just">
              <a:lnSpc>
                <a:spcPct val="120000"/>
              </a:lnSpc>
              <a:spcBef>
                <a:spcPts val="600"/>
              </a:spcBef>
              <a:spcAft>
                <a:spcPts val="600"/>
              </a:spcAft>
            </a:pPr>
            <a:r>
              <a:rPr lang="en-ZA" sz="1500" dirty="0">
                <a:cs typeface="Arial" panose="020B0604020202020204" pitchFamily="34" charset="0"/>
              </a:rPr>
              <a:t>In support of its objectives, the Department was requested to develop a means of building the capacity of both Municipalities and the Private Sector in terms of establishing and/or expanding existing facilities. Internally developed, the current Provincial Protocols focuses, for now, solely on urban areas (where information is more readily available). Going forward, the next Phases of the project will review burials in “non-urban” areas (Traditional Authority and farm land) to determine a strategic way forward. </a:t>
            </a:r>
          </a:p>
          <a:p>
            <a:pPr algn="just">
              <a:lnSpc>
                <a:spcPct val="120000"/>
              </a:lnSpc>
              <a:spcBef>
                <a:spcPts val="600"/>
              </a:spcBef>
              <a:spcAft>
                <a:spcPts val="600"/>
              </a:spcAft>
            </a:pPr>
            <a:r>
              <a:rPr lang="en-ZA" sz="1500" dirty="0">
                <a:cs typeface="Arial" panose="020B0604020202020204" pitchFamily="34" charset="0"/>
              </a:rPr>
              <a:t>One of the critical areas discussed within the Protocols is the need for alternative methods to burials – when understanding the current development and settlement context.</a:t>
            </a:r>
          </a:p>
          <a:p>
            <a:pPr marL="449263" indent="0" algn="just">
              <a:lnSpc>
                <a:spcPct val="120000"/>
              </a:lnSpc>
              <a:spcBef>
                <a:spcPts val="600"/>
              </a:spcBef>
              <a:spcAft>
                <a:spcPts val="600"/>
              </a:spcAft>
              <a:buNone/>
            </a:pPr>
            <a:endParaRPr lang="en-ZA" sz="1500" dirty="0">
              <a:cs typeface="Arial" panose="020B0604020202020204" pitchFamily="34" charset="0"/>
            </a:endParaRPr>
          </a:p>
          <a:p>
            <a:pPr marL="735013" indent="-285750" algn="just">
              <a:lnSpc>
                <a:spcPct val="120000"/>
              </a:lnSpc>
              <a:spcBef>
                <a:spcPts val="600"/>
              </a:spcBef>
              <a:spcAft>
                <a:spcPts val="600"/>
              </a:spcAft>
              <a:buFont typeface="Wingdings" panose="05000000000000000000" pitchFamily="2" charset="2"/>
              <a:buChar char="Ø"/>
            </a:pPr>
            <a:endParaRPr lang="en-ZA" sz="1500" dirty="0">
              <a:cs typeface="Arial" panose="020B0604020202020204" pitchFamily="34" charset="0"/>
            </a:endParaRPr>
          </a:p>
          <a:p>
            <a:pPr algn="just">
              <a:lnSpc>
                <a:spcPct val="120000"/>
              </a:lnSpc>
              <a:spcBef>
                <a:spcPts val="600"/>
              </a:spcBef>
              <a:spcAft>
                <a:spcPts val="600"/>
              </a:spcAft>
            </a:pPr>
            <a:endParaRPr lang="en-ZA" sz="1500" dirty="0">
              <a:cs typeface="Arial" panose="020B0604020202020204" pitchFamily="34" charset="0"/>
            </a:endParaRPr>
          </a:p>
        </p:txBody>
      </p:sp>
      <p:sp>
        <p:nvSpPr>
          <p:cNvPr id="13" name="Title 5"/>
          <p:cNvSpPr>
            <a:spLocks noGrp="1"/>
          </p:cNvSpPr>
          <p:nvPr>
            <p:ph type="title"/>
          </p:nvPr>
        </p:nvSpPr>
        <p:spPr>
          <a:xfrm>
            <a:off x="3131840" y="281133"/>
            <a:ext cx="6012160" cy="461155"/>
          </a:xfrm>
          <a:solidFill>
            <a:srgbClr val="008000"/>
          </a:solidFill>
        </p:spPr>
        <p:txBody>
          <a:bodyPr/>
          <a:lstStyle/>
          <a:p>
            <a:pPr algn="r"/>
            <a:r>
              <a:rPr lang="en-US" sz="2400" b="1" dirty="0">
                <a:solidFill>
                  <a:schemeClr val="bg1"/>
                </a:solidFill>
              </a:rPr>
              <a:t>1. BACKGROUND</a:t>
            </a:r>
            <a:endParaRPr lang="en-ZA" sz="2400" b="1" dirty="0">
              <a:solidFill>
                <a:schemeClr val="bg1"/>
              </a:solidFill>
            </a:endParaRPr>
          </a:p>
        </p:txBody>
      </p:sp>
      <p:pic>
        <p:nvPicPr>
          <p:cNvPr id="14" name="Picture 13" descr="Cogt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0020"/>
            <a:ext cx="2304256" cy="656692"/>
          </a:xfrm>
          <a:prstGeom prst="rect">
            <a:avLst/>
          </a:prstGeom>
        </p:spPr>
      </p:pic>
    </p:spTree>
    <p:extLst>
      <p:ext uri="{BB962C8B-B14F-4D97-AF65-F5344CB8AC3E}">
        <p14:creationId xmlns:p14="http://schemas.microsoft.com/office/powerpoint/2010/main" val="3105016874"/>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647564" y="2564904"/>
            <a:ext cx="7848872" cy="1015663"/>
          </a:xfrm>
          <a:prstGeom prst="rect">
            <a:avLst/>
          </a:prstGeom>
        </p:spPr>
        <p:txBody>
          <a:bodyPr wrap="square">
            <a:spAutoFit/>
          </a:bodyPr>
          <a:lstStyle/>
          <a:p>
            <a:pPr algn="ctr"/>
            <a:r>
              <a:rPr lang="en-US" sz="6000" b="1" dirty="0">
                <a:solidFill>
                  <a:srgbClr val="FFFFFF"/>
                </a:solidFill>
                <a:latin typeface="+mn-lt"/>
                <a:cs typeface="Arial"/>
              </a:rPr>
              <a:t>THANK YOU</a:t>
            </a:r>
            <a:endParaRPr lang="en-ZA" sz="6000" dirty="0">
              <a:solidFill>
                <a:srgbClr val="FFFFFF"/>
              </a:solidFill>
              <a:latin typeface="+mn-lt"/>
              <a:cs typeface="Arial"/>
            </a:endParaRPr>
          </a:p>
        </p:txBody>
      </p:sp>
      <p:pic>
        <p:nvPicPr>
          <p:cNvPr id="4" name="Picture 3" descr="Untitled-2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5157192"/>
            <a:ext cx="2154111" cy="1368152"/>
          </a:xfrm>
          <a:prstGeom prst="rect">
            <a:avLst/>
          </a:prstGeom>
        </p:spPr>
      </p:pic>
      <p:sp>
        <p:nvSpPr>
          <p:cNvPr id="3" name="TextBox 2">
            <a:extLst>
              <a:ext uri="{FF2B5EF4-FFF2-40B4-BE49-F238E27FC236}">
                <a16:creationId xmlns:a16="http://schemas.microsoft.com/office/drawing/2014/main" id="{CF27E457-299B-718F-8296-60750503C21B}"/>
              </a:ext>
            </a:extLst>
          </p:cNvPr>
          <p:cNvSpPr txBox="1"/>
          <p:nvPr/>
        </p:nvSpPr>
        <p:spPr>
          <a:xfrm>
            <a:off x="226952" y="5102604"/>
            <a:ext cx="3706143" cy="1477328"/>
          </a:xfrm>
          <a:prstGeom prst="rect">
            <a:avLst/>
          </a:prstGeom>
          <a:noFill/>
        </p:spPr>
        <p:txBody>
          <a:bodyPr wrap="none" rtlCol="0">
            <a:spAutoFit/>
          </a:bodyPr>
          <a:lstStyle/>
          <a:p>
            <a:r>
              <a:rPr lang="en-ZA" dirty="0">
                <a:latin typeface="+mn-lt"/>
              </a:rPr>
              <a:t>Kate Sarabjiet</a:t>
            </a:r>
          </a:p>
          <a:p>
            <a:r>
              <a:rPr lang="en-ZA" dirty="0">
                <a:latin typeface="+mn-lt"/>
              </a:rPr>
              <a:t>Professional Town Planner</a:t>
            </a:r>
          </a:p>
          <a:p>
            <a:r>
              <a:rPr lang="en-ZA" dirty="0">
                <a:latin typeface="+mn-lt"/>
              </a:rPr>
              <a:t>CoGTA: Spatial Planning</a:t>
            </a:r>
          </a:p>
          <a:p>
            <a:r>
              <a:rPr lang="en-ZA" dirty="0">
                <a:latin typeface="+mn-lt"/>
                <a:hlinkClick r:id="rId5">
                  <a:extLst>
                    <a:ext uri="{A12FA001-AC4F-418D-AE19-62706E023703}">
                      <ahyp:hlinkClr xmlns:ahyp="http://schemas.microsoft.com/office/drawing/2018/hyperlinkcolor" val="tx"/>
                    </a:ext>
                  </a:extLst>
                </a:hlinkClick>
              </a:rPr>
              <a:t>katharine.sarabjiet@kzncogta.gov.za</a:t>
            </a:r>
            <a:r>
              <a:rPr lang="en-ZA" dirty="0">
                <a:latin typeface="+mn-lt"/>
              </a:rPr>
              <a:t>  </a:t>
            </a:r>
          </a:p>
          <a:p>
            <a:r>
              <a:rPr lang="en-ZA" dirty="0">
                <a:latin typeface="+mn-lt"/>
              </a:rPr>
              <a:t>084 616 0685</a:t>
            </a:r>
          </a:p>
        </p:txBody>
      </p:sp>
    </p:spTree>
    <p:extLst>
      <p:ext uri="{BB962C8B-B14F-4D97-AF65-F5344CB8AC3E}">
        <p14:creationId xmlns:p14="http://schemas.microsoft.com/office/powerpoint/2010/main" val="1113835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Title 5"/>
          <p:cNvSpPr>
            <a:spLocks noGrp="1"/>
          </p:cNvSpPr>
          <p:nvPr>
            <p:ph type="title"/>
          </p:nvPr>
        </p:nvSpPr>
        <p:spPr>
          <a:xfrm>
            <a:off x="3131840" y="281133"/>
            <a:ext cx="6012160" cy="461155"/>
          </a:xfrm>
          <a:solidFill>
            <a:srgbClr val="008000"/>
          </a:solidFill>
        </p:spPr>
        <p:txBody>
          <a:bodyPr/>
          <a:lstStyle/>
          <a:p>
            <a:pPr algn="r"/>
            <a:r>
              <a:rPr lang="en-US" sz="2400" b="1" dirty="0">
                <a:solidFill>
                  <a:schemeClr val="bg1"/>
                </a:solidFill>
              </a:rPr>
              <a:t>2. IMPACT OF URBANISATION</a:t>
            </a:r>
            <a:endParaRPr lang="en-ZA" sz="2400" b="1" dirty="0">
              <a:solidFill>
                <a:schemeClr val="bg1"/>
              </a:solidFill>
            </a:endParaRPr>
          </a:p>
        </p:txBody>
      </p:sp>
      <p:pic>
        <p:nvPicPr>
          <p:cNvPr id="14" name="Picture 13" descr="Cogt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0020"/>
            <a:ext cx="2304256" cy="656692"/>
          </a:xfrm>
          <a:prstGeom prst="rect">
            <a:avLst/>
          </a:prstGeom>
        </p:spPr>
      </p:pic>
      <p:pic>
        <p:nvPicPr>
          <p:cNvPr id="7" name="Picture 2" descr="Habitat III: Urbanization can be a force for tackling inequality / Ford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69998"/>
            <a:ext cx="8516712" cy="5488664"/>
          </a:xfrm>
          <a:prstGeom prst="rect">
            <a:avLst/>
          </a:prstGeom>
          <a:noFill/>
          <a:ln w="19050">
            <a:solidFill>
              <a:schemeClr val="tx1"/>
            </a:solidFill>
          </a:ln>
          <a:effectLst>
            <a:softEdge rad="0"/>
          </a:effectLst>
          <a:extLst>
            <a:ext uri="{909E8E84-426E-40DD-AFC4-6F175D3DCCD1}">
              <a14:hiddenFill xmlns:a14="http://schemas.microsoft.com/office/drawing/2010/main">
                <a:solidFill>
                  <a:srgbClr val="FFFFFF"/>
                </a:solidFill>
              </a14:hiddenFill>
            </a:ext>
          </a:extLst>
        </p:spPr>
      </p:pic>
      <p:sp>
        <p:nvSpPr>
          <p:cNvPr id="8" name="Content Placeholder 5"/>
          <p:cNvSpPr txBox="1">
            <a:spLocks/>
          </p:cNvSpPr>
          <p:nvPr/>
        </p:nvSpPr>
        <p:spPr bwMode="auto">
          <a:xfrm>
            <a:off x="462980" y="1071753"/>
            <a:ext cx="3460948" cy="5282073"/>
          </a:xfrm>
          <a:prstGeom prst="rect">
            <a:avLst/>
          </a:prstGeom>
          <a:solidFill>
            <a:schemeClr val="bg1">
              <a:alpha val="75000"/>
            </a:schemeClr>
          </a:solidFill>
          <a:ln>
            <a:noFill/>
          </a:ln>
          <a:effectLst>
            <a:softEdge rad="12700"/>
          </a:effec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lvl="0">
              <a:lnSpc>
                <a:spcPct val="120000"/>
              </a:lnSpc>
              <a:spcAft>
                <a:spcPts val="600"/>
              </a:spcAft>
              <a:buClr>
                <a:prstClr val="black"/>
              </a:buClr>
              <a:buSzPts val="1800"/>
            </a:pPr>
            <a:r>
              <a:rPr lang="en-ZA" sz="1500" dirty="0">
                <a:solidFill>
                  <a:prstClr val="black"/>
                </a:solidFill>
                <a:ea typeface="Calibri" panose="020F0502020204030204" pitchFamily="34" charset="0"/>
                <a:cs typeface="Calibri" panose="020F0502020204030204" pitchFamily="34" charset="0"/>
              </a:rPr>
              <a:t>Many towns, across the country, are currently subject to rapid urbanisation due to limited accessibility to services and job opportunities in surrounding areas. </a:t>
            </a:r>
          </a:p>
          <a:p>
            <a:pPr lvl="0">
              <a:lnSpc>
                <a:spcPct val="120000"/>
              </a:lnSpc>
              <a:spcAft>
                <a:spcPts val="600"/>
              </a:spcAft>
              <a:buClr>
                <a:prstClr val="black"/>
              </a:buClr>
              <a:buSzPts val="1800"/>
            </a:pPr>
            <a:r>
              <a:rPr lang="en-ZA" sz="1500" dirty="0">
                <a:solidFill>
                  <a:prstClr val="black"/>
                </a:solidFill>
                <a:ea typeface="Calibri" panose="020F0502020204030204" pitchFamily="34" charset="0"/>
                <a:cs typeface="Calibri" panose="020F0502020204030204" pitchFamily="34" charset="0"/>
              </a:rPr>
              <a:t>This does not just mean an increase in the number of informal settlements in and around a major town, but also an increase in the number of people renting or purchasing property within that town. </a:t>
            </a:r>
          </a:p>
          <a:p>
            <a:pPr lvl="0">
              <a:lnSpc>
                <a:spcPct val="120000"/>
              </a:lnSpc>
              <a:spcAft>
                <a:spcPts val="600"/>
              </a:spcAft>
              <a:buClr>
                <a:prstClr val="black"/>
              </a:buClr>
              <a:buSzPts val="1800"/>
            </a:pPr>
            <a:r>
              <a:rPr lang="en-ZA" sz="1500" dirty="0">
                <a:solidFill>
                  <a:prstClr val="black"/>
                </a:solidFill>
                <a:ea typeface="Calibri" panose="020F0502020204030204" pitchFamily="34" charset="0"/>
                <a:cs typeface="Calibri" panose="020F0502020204030204" pitchFamily="34" charset="0"/>
              </a:rPr>
              <a:t>As per the World Bank 69% of South Africans are already living in urban areas, and that statistic will increase to 71% by 2030, and 80% by 2050. </a:t>
            </a:r>
          </a:p>
          <a:p>
            <a:pPr lvl="0">
              <a:lnSpc>
                <a:spcPct val="120000"/>
              </a:lnSpc>
              <a:spcAft>
                <a:spcPts val="600"/>
              </a:spcAft>
              <a:buClr>
                <a:prstClr val="black"/>
              </a:buClr>
              <a:buSzPts val="1800"/>
            </a:pPr>
            <a:r>
              <a:rPr lang="en-ZA" sz="1500" dirty="0">
                <a:solidFill>
                  <a:prstClr val="black"/>
                </a:solidFill>
                <a:ea typeface="Calibri" panose="020F0502020204030204" pitchFamily="34" charset="0"/>
                <a:cs typeface="Calibri" panose="020F0502020204030204" pitchFamily="34" charset="0"/>
              </a:rPr>
              <a:t>The most direct impact of this is an increasing pressure on infrastructure, housing, and public services – all of which require land.</a:t>
            </a:r>
          </a:p>
        </p:txBody>
      </p:sp>
    </p:spTree>
    <p:extLst>
      <p:ext uri="{BB962C8B-B14F-4D97-AF65-F5344CB8AC3E}">
        <p14:creationId xmlns:p14="http://schemas.microsoft.com/office/powerpoint/2010/main" val="2418842015"/>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Title 5"/>
          <p:cNvSpPr>
            <a:spLocks noGrp="1"/>
          </p:cNvSpPr>
          <p:nvPr>
            <p:ph type="title"/>
          </p:nvPr>
        </p:nvSpPr>
        <p:spPr>
          <a:xfrm>
            <a:off x="3131840" y="281133"/>
            <a:ext cx="6012160" cy="461155"/>
          </a:xfrm>
          <a:solidFill>
            <a:srgbClr val="008000"/>
          </a:solidFill>
        </p:spPr>
        <p:txBody>
          <a:bodyPr/>
          <a:lstStyle/>
          <a:p>
            <a:pPr algn="r"/>
            <a:r>
              <a:rPr lang="en-US" sz="2400" b="1" dirty="0">
                <a:solidFill>
                  <a:schemeClr val="bg1"/>
                </a:solidFill>
              </a:rPr>
              <a:t>3. LAND AVAILABILITY</a:t>
            </a:r>
            <a:endParaRPr lang="en-ZA" sz="2400" b="1" dirty="0">
              <a:solidFill>
                <a:schemeClr val="bg1"/>
              </a:solidFill>
            </a:endParaRPr>
          </a:p>
        </p:txBody>
      </p:sp>
      <p:pic>
        <p:nvPicPr>
          <p:cNvPr id="14" name="Picture 13" descr="Cogt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0020"/>
            <a:ext cx="2304256" cy="656692"/>
          </a:xfrm>
          <a:prstGeom prst="rect">
            <a:avLst/>
          </a:prstGeom>
        </p:spPr>
      </p:pic>
      <p:sp>
        <p:nvSpPr>
          <p:cNvPr id="7" name="Content Placeholder 5"/>
          <p:cNvSpPr txBox="1">
            <a:spLocks/>
          </p:cNvSpPr>
          <p:nvPr/>
        </p:nvSpPr>
        <p:spPr bwMode="auto">
          <a:xfrm>
            <a:off x="107505" y="908720"/>
            <a:ext cx="4104456" cy="49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179388" marR="0" lvl="0" indent="-179388" algn="l" defTabSz="914400" rtl="0" eaLnBrk="0" fontAlgn="base" latinLnBrk="0" hangingPunct="0">
              <a:lnSpc>
                <a:spcPct val="120000"/>
              </a:lnSpc>
              <a:spcBef>
                <a:spcPct val="20000"/>
              </a:spcBef>
              <a:spcAft>
                <a:spcPts val="600"/>
              </a:spcAft>
              <a:buClr>
                <a:prstClr val="black"/>
              </a:buClr>
              <a:buSzPts val="1800"/>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So, the more people that live or depend on a town, the more services (schools, clinics, water, sanitation etc.), businesses and accommodation is required – which attracts more people. </a:t>
            </a:r>
          </a:p>
          <a:p>
            <a:pPr marL="179388" marR="0" lvl="0" indent="-179388" algn="l" defTabSz="914400" rtl="0" eaLnBrk="0" fontAlgn="base" latinLnBrk="0" hangingPunct="0">
              <a:lnSpc>
                <a:spcPct val="120000"/>
              </a:lnSpc>
              <a:spcBef>
                <a:spcPct val="20000"/>
              </a:spcBef>
              <a:spcAft>
                <a:spcPts val="600"/>
              </a:spcAft>
              <a:buClr>
                <a:prstClr val="black"/>
              </a:buClr>
              <a:buSzPts val="1800"/>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And so the cycle begins again. </a:t>
            </a:r>
          </a:p>
          <a:p>
            <a:pPr marL="179388" marR="0" lvl="0" indent="-179388" algn="l" defTabSz="914400" rtl="0" eaLnBrk="0" fontAlgn="base" latinLnBrk="0" hangingPunct="0">
              <a:lnSpc>
                <a:spcPct val="120000"/>
              </a:lnSpc>
              <a:spcBef>
                <a:spcPct val="20000"/>
              </a:spcBef>
              <a:spcAft>
                <a:spcPts val="600"/>
              </a:spcAft>
              <a:buClr>
                <a:prstClr val="black"/>
              </a:buClr>
              <a:buSzPts val="1800"/>
              <a:buFont typeface="Arial" panose="020B0604020202020204" pitchFamily="34" charset="0"/>
              <a:buNone/>
              <a:tabLst/>
              <a:defRPr/>
            </a:pPr>
            <a:r>
              <a:rPr kumimoji="0" lang="en-ZA" sz="155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       …BUT, LAND IS A SCARCE RESOURCE. </a:t>
            </a:r>
          </a:p>
          <a:p>
            <a:pPr marL="179388" marR="0" lvl="0" indent="-179388" algn="l" defTabSz="914400" rtl="0" eaLnBrk="0" fontAlgn="base" latinLnBrk="0" hangingPunct="0">
              <a:lnSpc>
                <a:spcPct val="120000"/>
              </a:lnSpc>
              <a:spcBef>
                <a:spcPct val="20000"/>
              </a:spcBef>
              <a:spcAft>
                <a:spcPts val="600"/>
              </a:spcAft>
              <a:buClr>
                <a:prstClr val="black"/>
              </a:buClr>
              <a:buSzPts val="1800"/>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If you picture a town as a blank canvas, almost 50% is used just for housing. The remainder of the canvas gets divvied up between: offices, businesses, retail, industries, schools, health facilities, worship sites, government buildings, stadiums, sports fields, open spaces, parks, tourism facilities, community halls, libraries, utilities, reservoirs, </a:t>
            </a:r>
            <a:r>
              <a:rPr lang="en-ZA" sz="1550" dirty="0">
                <a:solidFill>
                  <a:prstClr val="black"/>
                </a:solidFill>
                <a:latin typeface="Calibri"/>
                <a:ea typeface="Calibri" panose="020F0502020204030204" pitchFamily="34" charset="0"/>
                <a:cs typeface="Calibri" panose="020F0502020204030204" pitchFamily="34" charset="0"/>
              </a:rPr>
              <a:t>servitudes, </a:t>
            </a: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 landfills etc. – and a few existing cemeteries and crematoria.</a:t>
            </a:r>
          </a:p>
          <a:p>
            <a:pPr marL="179388" marR="0" lvl="0" indent="-179388" defTabSz="914400" rtl="0" eaLnBrk="0" fontAlgn="base" latinLnBrk="0" hangingPunct="0">
              <a:lnSpc>
                <a:spcPct val="120000"/>
              </a:lnSpc>
              <a:spcBef>
                <a:spcPct val="20000"/>
              </a:spcBef>
              <a:spcAft>
                <a:spcPts val="600"/>
              </a:spcAft>
              <a:buClr>
                <a:prstClr val="black"/>
              </a:buClr>
              <a:buSzPts val="1800"/>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This picture is now looking quite overcrowded. </a:t>
            </a:r>
            <a:r>
              <a:rPr lang="en-ZA" sz="1550" dirty="0">
                <a:solidFill>
                  <a:prstClr val="black"/>
                </a:solidFill>
                <a:latin typeface="Calibri"/>
                <a:ea typeface="Calibri" panose="020F0502020204030204" pitchFamily="34" charset="0"/>
                <a:cs typeface="Calibri" panose="020F0502020204030204" pitchFamily="34" charset="0"/>
              </a:rPr>
              <a:t>So</a:t>
            </a: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 what about the area outside of town?</a:t>
            </a:r>
          </a:p>
        </p:txBody>
      </p:sp>
      <p:pic>
        <p:nvPicPr>
          <p:cNvPr id="8" name="Picture 2" descr="Reimagining Youth Mobility Through Architectural Design — Youth  Circulations | Architecture, Urban design plan, Frank lloyd wright"/>
          <p:cNvPicPr>
            <a:picLocks noChangeAspect="1" noChangeArrowheads="1"/>
          </p:cNvPicPr>
          <p:nvPr/>
        </p:nvPicPr>
        <p:blipFill rotWithShape="1">
          <a:blip r:embed="rId3">
            <a:extLst>
              <a:ext uri="{28A0092B-C50C-407E-A947-70E740481C1C}">
                <a14:useLocalDpi xmlns:a14="http://schemas.microsoft.com/office/drawing/2010/main" val="0"/>
              </a:ext>
            </a:extLst>
          </a:blip>
          <a:srcRect l="7839" t="7187"/>
          <a:stretch/>
        </p:blipFill>
        <p:spPr bwMode="auto">
          <a:xfrm>
            <a:off x="4283967" y="908720"/>
            <a:ext cx="4692463" cy="5760640"/>
          </a:xfrm>
          <a:prstGeom prst="rect">
            <a:avLst/>
          </a:prstGeom>
          <a:noFill/>
          <a:ln w="190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406727"/>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Title 5"/>
          <p:cNvSpPr>
            <a:spLocks noGrp="1"/>
          </p:cNvSpPr>
          <p:nvPr>
            <p:ph type="title"/>
          </p:nvPr>
        </p:nvSpPr>
        <p:spPr>
          <a:xfrm>
            <a:off x="3131840" y="281133"/>
            <a:ext cx="6012160" cy="461155"/>
          </a:xfrm>
          <a:solidFill>
            <a:srgbClr val="008000"/>
          </a:solidFill>
        </p:spPr>
        <p:txBody>
          <a:bodyPr/>
          <a:lstStyle/>
          <a:p>
            <a:pPr algn="r"/>
            <a:r>
              <a:rPr lang="en-US" sz="2400" b="1" dirty="0">
                <a:solidFill>
                  <a:schemeClr val="bg1"/>
                </a:solidFill>
              </a:rPr>
              <a:t>3. LAND AVAILABILITY</a:t>
            </a:r>
            <a:endParaRPr lang="en-ZA" sz="2400" b="1" dirty="0">
              <a:solidFill>
                <a:schemeClr val="bg1"/>
              </a:solidFill>
            </a:endParaRPr>
          </a:p>
        </p:txBody>
      </p:sp>
      <p:pic>
        <p:nvPicPr>
          <p:cNvPr id="14" name="Picture 13" descr="Cogt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0020"/>
            <a:ext cx="2304256" cy="656692"/>
          </a:xfrm>
          <a:prstGeom prst="rect">
            <a:avLst/>
          </a:prstGeom>
        </p:spPr>
      </p:pic>
      <p:sp>
        <p:nvSpPr>
          <p:cNvPr id="7" name="Content Placeholder 5"/>
          <p:cNvSpPr txBox="1">
            <a:spLocks/>
          </p:cNvSpPr>
          <p:nvPr/>
        </p:nvSpPr>
        <p:spPr bwMode="auto">
          <a:xfrm>
            <a:off x="152088" y="947398"/>
            <a:ext cx="3771840" cy="49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265113" indent="-265113">
              <a:lnSpc>
                <a:spcPct val="120000"/>
              </a:lnSpc>
              <a:spcBef>
                <a:spcPts val="600"/>
              </a:spcBef>
              <a:spcAft>
                <a:spcPts val="600"/>
              </a:spcAft>
              <a:buClr>
                <a:prstClr val="black"/>
              </a:buClr>
              <a:buSzPts val="1800"/>
              <a:buFont typeface="Arial" panose="020B0604020202020204" pitchFamily="34" charset="0"/>
              <a:buChar char="•"/>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Here land is predominantly used for either commercial agriculture, grazing, or it has already been settled – as Traditional areas, farm settlements, or through land restitution.  Other uses would include some form of tourism, heritage sites, </a:t>
            </a:r>
            <a:r>
              <a:rPr kumimoji="0" lang="en-ZA" sz="155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Calibri" panose="020F0502020204030204" pitchFamily="34" charset="0"/>
              </a:rPr>
              <a:t>agro</a:t>
            </a: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-processing, or social facilities.</a:t>
            </a:r>
          </a:p>
          <a:p>
            <a:pPr marL="265113" marR="0" lvl="0" indent="-265113" defTabSz="914400" rtl="0" eaLnBrk="0" fontAlgn="base" latinLnBrk="0" hangingPunct="0">
              <a:lnSpc>
                <a:spcPct val="120000"/>
              </a:lnSpc>
              <a:spcBef>
                <a:spcPts val="600"/>
              </a:spcBef>
              <a:spcAft>
                <a:spcPts val="600"/>
              </a:spcAft>
              <a:buClr>
                <a:prstClr val="black"/>
              </a:buClr>
              <a:buSzPts val="1800"/>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This “outer area” also includes: protected areas, private nature reserves, forests (protected by DAFF), wetland, Critical Biodiversity Areas, Ecological Support Areas, wetlands, World Heritage sites, dams, geologically sensitive areas etc. – all of which restrict development.</a:t>
            </a:r>
          </a:p>
          <a:p>
            <a:pPr marL="265113" marR="0" lvl="0" indent="-265113" defTabSz="914400" rtl="0" eaLnBrk="0" fontAlgn="base" latinLnBrk="0" hangingPunct="0">
              <a:lnSpc>
                <a:spcPct val="120000"/>
              </a:lnSpc>
              <a:spcBef>
                <a:spcPts val="600"/>
              </a:spcBef>
              <a:spcAft>
                <a:spcPts val="600"/>
              </a:spcAft>
              <a:buClr>
                <a:prstClr val="black"/>
              </a:buClr>
              <a:buSzPts val="1800"/>
              <a:buFont typeface="Arial" panose="020B0604020202020204" pitchFamily="34" charset="0"/>
              <a:buChar char="•"/>
              <a:tabLst/>
              <a:defRPr/>
            </a:pPr>
            <a:r>
              <a:rPr lang="en-ZA" sz="1550" dirty="0">
                <a:solidFill>
                  <a:prstClr val="black"/>
                </a:solidFill>
                <a:latin typeface="Calibri"/>
                <a:ea typeface="Calibri" panose="020F0502020204030204" pitchFamily="34" charset="0"/>
                <a:cs typeface="Calibri" panose="020F0502020204030204" pitchFamily="34" charset="0"/>
              </a:rPr>
              <a:t>Ok. But what if we found land that was not being used or preserved for anything else?</a:t>
            </a:r>
          </a:p>
        </p:txBody>
      </p:sp>
      <p:pic>
        <p:nvPicPr>
          <p:cNvPr id="2" name="Picture 1">
            <a:extLst>
              <a:ext uri="{FF2B5EF4-FFF2-40B4-BE49-F238E27FC236}">
                <a16:creationId xmlns:a16="http://schemas.microsoft.com/office/drawing/2014/main" id="{C29A9F5D-6BB5-733B-D7B7-EC6251135A28}"/>
              </a:ext>
            </a:extLst>
          </p:cNvPr>
          <p:cNvPicPr>
            <a:picLocks noChangeAspect="1"/>
          </p:cNvPicPr>
          <p:nvPr/>
        </p:nvPicPr>
        <p:blipFill>
          <a:blip r:embed="rId3"/>
          <a:stretch>
            <a:fillRect/>
          </a:stretch>
        </p:blipFill>
        <p:spPr>
          <a:xfrm>
            <a:off x="3995936" y="908720"/>
            <a:ext cx="5017408" cy="5668147"/>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050821"/>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Title 5"/>
          <p:cNvSpPr>
            <a:spLocks noGrp="1"/>
          </p:cNvSpPr>
          <p:nvPr>
            <p:ph type="title"/>
          </p:nvPr>
        </p:nvSpPr>
        <p:spPr>
          <a:xfrm>
            <a:off x="3131840" y="281133"/>
            <a:ext cx="6012160" cy="461155"/>
          </a:xfrm>
          <a:solidFill>
            <a:srgbClr val="008000"/>
          </a:solidFill>
        </p:spPr>
        <p:txBody>
          <a:bodyPr/>
          <a:lstStyle/>
          <a:p>
            <a:pPr algn="r"/>
            <a:r>
              <a:rPr lang="en-US" sz="2400" b="1" dirty="0">
                <a:solidFill>
                  <a:schemeClr val="bg1"/>
                </a:solidFill>
              </a:rPr>
              <a:t>3. LAND AVAILABILITY</a:t>
            </a:r>
            <a:endParaRPr lang="en-ZA" sz="2400" b="1" dirty="0">
              <a:solidFill>
                <a:schemeClr val="bg1"/>
              </a:solidFill>
            </a:endParaRPr>
          </a:p>
        </p:txBody>
      </p:sp>
      <p:pic>
        <p:nvPicPr>
          <p:cNvPr id="14" name="Picture 13" descr="Cogt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0020"/>
            <a:ext cx="2304256" cy="656692"/>
          </a:xfrm>
          <a:prstGeom prst="rect">
            <a:avLst/>
          </a:prstGeom>
        </p:spPr>
      </p:pic>
      <p:sp>
        <p:nvSpPr>
          <p:cNvPr id="7" name="Content Placeholder 5"/>
          <p:cNvSpPr txBox="1">
            <a:spLocks/>
          </p:cNvSpPr>
          <p:nvPr/>
        </p:nvSpPr>
        <p:spPr bwMode="auto">
          <a:xfrm>
            <a:off x="107504" y="1019406"/>
            <a:ext cx="5216072" cy="49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179388" marR="0" lvl="0" indent="-179388" defTabSz="914400" rtl="0" eaLnBrk="0" fontAlgn="base" latinLnBrk="0" hangingPunct="0">
              <a:lnSpc>
                <a:spcPct val="120000"/>
              </a:lnSpc>
              <a:spcBef>
                <a:spcPts val="600"/>
              </a:spcBef>
              <a:spcAft>
                <a:spcPts val="600"/>
              </a:spcAft>
              <a:buClr>
                <a:prstClr val="black"/>
              </a:buClr>
              <a:buSzPts val="1800"/>
              <a:buFont typeface="Arial" panose="020B0604020202020204" pitchFamily="34" charset="0"/>
              <a:buChar char="•"/>
              <a:tabLst/>
              <a:defRPr/>
            </a:pPr>
            <a:r>
              <a:rPr lang="en-ZA" sz="1550" dirty="0">
                <a:solidFill>
                  <a:prstClr val="black"/>
                </a:solidFill>
                <a:latin typeface="Calibri"/>
                <a:ea typeface="Calibri" panose="020F0502020204030204" pitchFamily="34" charset="0"/>
                <a:cs typeface="Calibri" panose="020F0502020204030204" pitchFamily="34" charset="0"/>
              </a:rPr>
              <a:t>T</a:t>
            </a: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hen we would also need to note that land which falls outside of an Urban Scheme area, and is not State owned land or Traditional Authority administered, is subject to the Subdivision of Agricultural Land Act 70 of 1970 (now PDALA). Subjective land cannot be transformed or subdivided for non-agricultural uses unless that land has a low-medium agricultural potential, or it has already been settled.</a:t>
            </a:r>
          </a:p>
          <a:p>
            <a:pPr marL="179388" marR="0" lvl="0" indent="-179388" defTabSz="914400" rtl="0" eaLnBrk="0" fontAlgn="base" latinLnBrk="0" hangingPunct="0">
              <a:lnSpc>
                <a:spcPct val="120000"/>
              </a:lnSpc>
              <a:spcBef>
                <a:spcPts val="600"/>
              </a:spcBef>
              <a:spcAft>
                <a:spcPts val="600"/>
              </a:spcAft>
              <a:buClr>
                <a:prstClr val="black"/>
              </a:buClr>
              <a:buSzPts val="1800"/>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In terms of Traditional Authority areas, it is most customary for burials to be undertaken on homesteads, as opposed to burials on communal sites. Most “rural” Municipalities have noted that engagements with </a:t>
            </a:r>
            <a:r>
              <a:rPr kumimoji="0" lang="en-ZA" sz="155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Calibri" panose="020F0502020204030204" pitchFamily="34" charset="0"/>
              </a:rPr>
              <a:t>Amakhosi</a:t>
            </a: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 for the proposed establishment of a public cemetery have not gone well.</a:t>
            </a:r>
          </a:p>
          <a:p>
            <a:pPr marL="179388" marR="0" lvl="0" indent="-179388" defTabSz="914400" rtl="0" eaLnBrk="0" fontAlgn="base" latinLnBrk="0" hangingPunct="0">
              <a:lnSpc>
                <a:spcPct val="120000"/>
              </a:lnSpc>
              <a:spcBef>
                <a:spcPts val="600"/>
              </a:spcBef>
              <a:spcAft>
                <a:spcPts val="600"/>
              </a:spcAft>
              <a:buClr>
                <a:prstClr val="black"/>
              </a:buClr>
              <a:buSzPts val="1800"/>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Ok. But what if we found land that was not being used or preserved for anything else, and is not on Traditional Land, or it has low-medium agricultural potential?</a:t>
            </a:r>
          </a:p>
          <a:p>
            <a:pPr marL="179388" marR="0" lvl="0" indent="-179388" defTabSz="914400" rtl="0" eaLnBrk="0" fontAlgn="base" latinLnBrk="0" hangingPunct="0">
              <a:lnSpc>
                <a:spcPct val="120000"/>
              </a:lnSpc>
              <a:spcBef>
                <a:spcPts val="600"/>
              </a:spcBef>
              <a:spcAft>
                <a:spcPts val="600"/>
              </a:spcAft>
              <a:buClr>
                <a:prstClr val="black"/>
              </a:buClr>
              <a:buSzPts val="1800"/>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Well then it would still have to meet specific locational requirements to be both credibly and legally suitable for the development of a cemetery.</a:t>
            </a:r>
          </a:p>
          <a:p>
            <a:pPr marL="0" marR="0" lvl="0" indent="0" defTabSz="914400" rtl="0" eaLnBrk="0" fontAlgn="base" latinLnBrk="0" hangingPunct="0">
              <a:lnSpc>
                <a:spcPct val="120000"/>
              </a:lnSpc>
              <a:spcBef>
                <a:spcPts val="600"/>
              </a:spcBef>
              <a:spcAft>
                <a:spcPts val="1200"/>
              </a:spcAft>
              <a:buClr>
                <a:prstClr val="black"/>
              </a:buClr>
              <a:buSzPts val="1800"/>
              <a:buFont typeface="Arial" panose="020B0604020202020204" pitchFamily="34" charset="0"/>
              <a:buNone/>
              <a:tabLst/>
              <a:defRPr/>
            </a:pPr>
            <a:endParaRPr kumimoji="0" lang="en-ZA" sz="155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3FCB118-5048-A277-DE90-B26D449A6A7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45169"/>
          <a:stretch/>
        </p:blipFill>
        <p:spPr>
          <a:xfrm>
            <a:off x="5292080" y="1084641"/>
            <a:ext cx="3701404" cy="5460289"/>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7872095"/>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Title 5"/>
          <p:cNvSpPr>
            <a:spLocks noGrp="1"/>
          </p:cNvSpPr>
          <p:nvPr>
            <p:ph type="title"/>
          </p:nvPr>
        </p:nvSpPr>
        <p:spPr>
          <a:xfrm>
            <a:off x="3131840" y="281133"/>
            <a:ext cx="6012160" cy="461155"/>
          </a:xfrm>
          <a:solidFill>
            <a:srgbClr val="008000"/>
          </a:solidFill>
        </p:spPr>
        <p:txBody>
          <a:bodyPr/>
          <a:lstStyle/>
          <a:p>
            <a:pPr algn="r"/>
            <a:r>
              <a:rPr lang="en-US" sz="2400" b="1" dirty="0">
                <a:solidFill>
                  <a:schemeClr val="bg1"/>
                </a:solidFill>
              </a:rPr>
              <a:t>3. LAND AVAILABILITY</a:t>
            </a:r>
            <a:endParaRPr lang="en-ZA" sz="2400" b="1" dirty="0">
              <a:solidFill>
                <a:schemeClr val="bg1"/>
              </a:solidFill>
            </a:endParaRPr>
          </a:p>
        </p:txBody>
      </p:sp>
      <p:pic>
        <p:nvPicPr>
          <p:cNvPr id="14" name="Picture 13" descr="Cogt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0020"/>
            <a:ext cx="2304256" cy="656692"/>
          </a:xfrm>
          <a:prstGeom prst="rect">
            <a:avLst/>
          </a:prstGeom>
        </p:spPr>
      </p:pic>
      <p:grpSp>
        <p:nvGrpSpPr>
          <p:cNvPr id="9" name="Group 8">
            <a:extLst>
              <a:ext uri="{FF2B5EF4-FFF2-40B4-BE49-F238E27FC236}">
                <a16:creationId xmlns:a16="http://schemas.microsoft.com/office/drawing/2014/main" id="{A5DDFECF-4F51-0F2F-EEA3-64CE83EE03F0}"/>
              </a:ext>
            </a:extLst>
          </p:cNvPr>
          <p:cNvGrpSpPr/>
          <p:nvPr/>
        </p:nvGrpSpPr>
        <p:grpSpPr>
          <a:xfrm>
            <a:off x="4716016" y="1019107"/>
            <a:ext cx="4340020" cy="5541199"/>
            <a:chOff x="1940592" y="1124744"/>
            <a:chExt cx="5262816" cy="5595911"/>
          </a:xfrm>
        </p:grpSpPr>
        <p:pic>
          <p:nvPicPr>
            <p:cNvPr id="11" name="Picture 10">
              <a:extLst>
                <a:ext uri="{FF2B5EF4-FFF2-40B4-BE49-F238E27FC236}">
                  <a16:creationId xmlns:a16="http://schemas.microsoft.com/office/drawing/2014/main" id="{919B01CA-1262-C011-D52D-01DE804B0A8A}"/>
                </a:ext>
              </a:extLst>
            </p:cNvPr>
            <p:cNvPicPr>
              <a:picLocks noChangeAspect="1"/>
            </p:cNvPicPr>
            <p:nvPr/>
          </p:nvPicPr>
          <p:blipFill>
            <a:blip r:embed="rId3"/>
            <a:stretch>
              <a:fillRect/>
            </a:stretch>
          </p:blipFill>
          <p:spPr>
            <a:xfrm>
              <a:off x="1984072" y="4334834"/>
              <a:ext cx="5219336" cy="2385821"/>
            </a:xfrm>
            <a:prstGeom prst="rect">
              <a:avLst/>
            </a:prstGeom>
          </p:spPr>
        </p:pic>
        <p:pic>
          <p:nvPicPr>
            <p:cNvPr id="12" name="Picture 11">
              <a:extLst>
                <a:ext uri="{FF2B5EF4-FFF2-40B4-BE49-F238E27FC236}">
                  <a16:creationId xmlns:a16="http://schemas.microsoft.com/office/drawing/2014/main" id="{0DE458EF-3B4B-62D4-C670-67F14F1800B3}"/>
                </a:ext>
              </a:extLst>
            </p:cNvPr>
            <p:cNvPicPr>
              <a:picLocks noChangeAspect="1"/>
            </p:cNvPicPr>
            <p:nvPr/>
          </p:nvPicPr>
          <p:blipFill>
            <a:blip r:embed="rId4"/>
            <a:stretch>
              <a:fillRect/>
            </a:stretch>
          </p:blipFill>
          <p:spPr>
            <a:xfrm>
              <a:off x="1940592" y="1340768"/>
              <a:ext cx="5262816" cy="3048255"/>
            </a:xfrm>
            <a:prstGeom prst="rect">
              <a:avLst/>
            </a:prstGeom>
          </p:spPr>
        </p:pic>
        <p:pic>
          <p:nvPicPr>
            <p:cNvPr id="15" name="Picture 14">
              <a:extLst>
                <a:ext uri="{FF2B5EF4-FFF2-40B4-BE49-F238E27FC236}">
                  <a16:creationId xmlns:a16="http://schemas.microsoft.com/office/drawing/2014/main" id="{D5C10FD5-63CB-B92E-AC9B-341422C43601}"/>
                </a:ext>
              </a:extLst>
            </p:cNvPr>
            <p:cNvPicPr>
              <a:picLocks noChangeAspect="1"/>
            </p:cNvPicPr>
            <p:nvPr/>
          </p:nvPicPr>
          <p:blipFill>
            <a:blip r:embed="rId5"/>
            <a:stretch>
              <a:fillRect/>
            </a:stretch>
          </p:blipFill>
          <p:spPr>
            <a:xfrm>
              <a:off x="1979712" y="1124744"/>
              <a:ext cx="5211388" cy="275006"/>
            </a:xfrm>
            <a:prstGeom prst="rect">
              <a:avLst/>
            </a:prstGeom>
          </p:spPr>
        </p:pic>
      </p:grpSp>
      <p:pic>
        <p:nvPicPr>
          <p:cNvPr id="17" name="Picture 16">
            <a:extLst>
              <a:ext uri="{FF2B5EF4-FFF2-40B4-BE49-F238E27FC236}">
                <a16:creationId xmlns:a16="http://schemas.microsoft.com/office/drawing/2014/main" id="{1B6DE81F-3280-A194-2448-35B74E480377}"/>
              </a:ext>
            </a:extLst>
          </p:cNvPr>
          <p:cNvPicPr>
            <a:picLocks noChangeAspect="1"/>
          </p:cNvPicPr>
          <p:nvPr/>
        </p:nvPicPr>
        <p:blipFill>
          <a:blip r:embed="rId6"/>
          <a:stretch>
            <a:fillRect/>
          </a:stretch>
        </p:blipFill>
        <p:spPr>
          <a:xfrm>
            <a:off x="118999" y="993279"/>
            <a:ext cx="4453001" cy="5028009"/>
          </a:xfrm>
          <a:prstGeom prst="rect">
            <a:avLst/>
          </a:prstGeom>
        </p:spPr>
      </p:pic>
    </p:spTree>
    <p:extLst>
      <p:ext uri="{BB962C8B-B14F-4D97-AF65-F5344CB8AC3E}">
        <p14:creationId xmlns:p14="http://schemas.microsoft.com/office/powerpoint/2010/main" val="2441463601"/>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Title 5"/>
          <p:cNvSpPr>
            <a:spLocks noGrp="1"/>
          </p:cNvSpPr>
          <p:nvPr>
            <p:ph type="title"/>
          </p:nvPr>
        </p:nvSpPr>
        <p:spPr>
          <a:xfrm>
            <a:off x="3131840" y="281133"/>
            <a:ext cx="6012160" cy="461155"/>
          </a:xfrm>
          <a:solidFill>
            <a:srgbClr val="008000"/>
          </a:solidFill>
        </p:spPr>
        <p:txBody>
          <a:bodyPr/>
          <a:lstStyle/>
          <a:p>
            <a:pPr algn="r"/>
            <a:r>
              <a:rPr lang="en-US" sz="2400" b="1" dirty="0">
                <a:solidFill>
                  <a:schemeClr val="bg1"/>
                </a:solidFill>
              </a:rPr>
              <a:t>3. LAND AVAILABILITY</a:t>
            </a:r>
            <a:endParaRPr lang="en-ZA" sz="2400" b="1" dirty="0">
              <a:solidFill>
                <a:schemeClr val="bg1"/>
              </a:solidFill>
            </a:endParaRPr>
          </a:p>
        </p:txBody>
      </p:sp>
      <p:pic>
        <p:nvPicPr>
          <p:cNvPr id="14" name="Picture 13" descr="Cogt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0020"/>
            <a:ext cx="2304256" cy="656692"/>
          </a:xfrm>
          <a:prstGeom prst="rect">
            <a:avLst/>
          </a:prstGeom>
        </p:spPr>
      </p:pic>
      <p:pic>
        <p:nvPicPr>
          <p:cNvPr id="8" name="Picture 3" descr="E:\Ivan shps cems\Kate\negative mapping base buffers.jpg">
            <a:extLst>
              <a:ext uri="{FF2B5EF4-FFF2-40B4-BE49-F238E27FC236}">
                <a16:creationId xmlns:a16="http://schemas.microsoft.com/office/drawing/2014/main" id="{73750601-D694-6387-48C4-2A986B202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75" y="836712"/>
            <a:ext cx="8400197" cy="593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96649"/>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Title 5"/>
          <p:cNvSpPr>
            <a:spLocks noGrp="1"/>
          </p:cNvSpPr>
          <p:nvPr>
            <p:ph type="title"/>
          </p:nvPr>
        </p:nvSpPr>
        <p:spPr>
          <a:xfrm>
            <a:off x="3131840" y="281133"/>
            <a:ext cx="6012160" cy="461155"/>
          </a:xfrm>
          <a:solidFill>
            <a:srgbClr val="008000"/>
          </a:solidFill>
        </p:spPr>
        <p:txBody>
          <a:bodyPr/>
          <a:lstStyle/>
          <a:p>
            <a:pPr algn="r"/>
            <a:r>
              <a:rPr lang="en-US" sz="2400" b="1" dirty="0">
                <a:solidFill>
                  <a:schemeClr val="bg1"/>
                </a:solidFill>
              </a:rPr>
              <a:t>3. LAND AVAILABILITY</a:t>
            </a:r>
            <a:endParaRPr lang="en-ZA" sz="2400" b="1" dirty="0">
              <a:solidFill>
                <a:schemeClr val="bg1"/>
              </a:solidFill>
            </a:endParaRPr>
          </a:p>
        </p:txBody>
      </p:sp>
      <p:pic>
        <p:nvPicPr>
          <p:cNvPr id="14" name="Picture 13" descr="Cogt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0020"/>
            <a:ext cx="2304256" cy="656692"/>
          </a:xfrm>
          <a:prstGeom prst="rect">
            <a:avLst/>
          </a:prstGeom>
        </p:spPr>
      </p:pic>
      <p:pic>
        <p:nvPicPr>
          <p:cNvPr id="7" name="Picture 3" descr="E:\Ivan shps cems\Kate\negative mapping base ULM.jpg">
            <a:extLst>
              <a:ext uri="{FF2B5EF4-FFF2-40B4-BE49-F238E27FC236}">
                <a16:creationId xmlns:a16="http://schemas.microsoft.com/office/drawing/2014/main" id="{1151EF7D-684C-E9E8-6E90-91AAC5810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94" y="828659"/>
            <a:ext cx="8421106" cy="5954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8335"/>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theme/theme1.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F6390BD-357C-4CC2-8104-D5B77F01D36F}">
  <ds:schemaRefs>
    <ds:schemaRef ds:uri="ESRI.ArcGIS.Mapping.OfficeIntegration.PowerPointInfo"/>
  </ds:schemaRefs>
</ds:datastoreItem>
</file>

<file path=docMetadata/LabelInfo.xml><?xml version="1.0" encoding="utf-8"?>
<clbl:labelList xmlns:clbl="http://schemas.microsoft.com/office/2020/mipLabelMetadata">
  <clbl:label id="{8b5a0777-ad35-4367-b962-5f4f3bc0fd6d}" enabled="1" method="Standard" siteId="{cb2cc0da-75f5-4d58-ab09-167dd3e95373}" contentBits="2" removed="0"/>
</clbl:labelList>
</file>

<file path=docProps/app.xml><?xml version="1.0" encoding="utf-8"?>
<Properties xmlns="http://schemas.openxmlformats.org/officeDocument/2006/extended-properties" xmlns:vt="http://schemas.openxmlformats.org/officeDocument/2006/docPropsVTypes">
  <TotalTime>32649</TotalTime>
  <Words>2469</Words>
  <Application>Microsoft Office PowerPoint</Application>
  <PresentationFormat>On-screen Show (4:3)</PresentationFormat>
  <Paragraphs>137</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Verdana</vt:lpstr>
      <vt:lpstr>Wingdings</vt:lpstr>
      <vt:lpstr>1_Office Theme</vt:lpstr>
      <vt:lpstr>PowerPoint Presentation</vt:lpstr>
      <vt:lpstr>1. BACKGROUND</vt:lpstr>
      <vt:lpstr>2. IMPACT OF URBANISATION</vt:lpstr>
      <vt:lpstr>3. LAND AVAILABILITY</vt:lpstr>
      <vt:lpstr>3. LAND AVAILABILITY</vt:lpstr>
      <vt:lpstr>3. LAND AVAILABILITY</vt:lpstr>
      <vt:lpstr>3. LAND AVAILABILITY</vt:lpstr>
      <vt:lpstr>3. LAND AVAILABILITY</vt:lpstr>
      <vt:lpstr>3. LAND AVAILABILITY</vt:lpstr>
      <vt:lpstr>3. LAND AVAILABILITY</vt:lpstr>
      <vt:lpstr>3. LAND AVAILABILITY</vt:lpstr>
      <vt:lpstr>3. LAND AVAILABILITY</vt:lpstr>
      <vt:lpstr>3. LAND AVAILABILITY</vt:lpstr>
      <vt:lpstr>3. LAND AVAILABILITY</vt:lpstr>
      <vt:lpstr>3. LAND AVAILABILITY</vt:lpstr>
      <vt:lpstr>3. LAND AVAILABILITY</vt:lpstr>
      <vt:lpstr>4. THE SUSTAINABILITY OF A CEMETERY</vt:lpstr>
      <vt:lpstr>5. WHAT CAN WE DO?</vt:lpstr>
      <vt:lpstr>5. WHAT CAN WE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 : 18th March 2020</dc:title>
  <dc:creator>User</dc:creator>
  <cp:lastModifiedBy>Katharine Sarabjiet</cp:lastModifiedBy>
  <cp:revision>1559</cp:revision>
  <cp:lastPrinted>2023-03-22T07:12:14Z</cp:lastPrinted>
  <dcterms:created xsi:type="dcterms:W3CDTF">2011-10-05T05:43:47Z</dcterms:created>
  <dcterms:modified xsi:type="dcterms:W3CDTF">2025-07-08T12:24:11Z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1_Office Theme:3</vt:lpwstr>
  </property>
  <property fmtid="{D5CDD505-2E9C-101B-9397-08002B2CF9AE}" pid="3" name="ClassificationContentMarkingFooterText">
    <vt:lpwstr>KZN COGTA | Classified as Confidential</vt:lpwstr>
  </property>
</Properties>
</file>