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68" r:id="rId4"/>
    <p:sldId id="258" r:id="rId5"/>
    <p:sldId id="262" r:id="rId6"/>
    <p:sldId id="259" r:id="rId7"/>
    <p:sldId id="260" r:id="rId8"/>
    <p:sldId id="261" r:id="rId9"/>
    <p:sldId id="263" r:id="rId10"/>
    <p:sldId id="264" r:id="rId11"/>
    <p:sldId id="265" r:id="rId12"/>
    <p:sldId id="266" r:id="rId13"/>
    <p:sldId id="270" r:id="rId14"/>
    <p:sldId id="271" r:id="rId15"/>
    <p:sldId id="269" r:id="rId16"/>
    <p:sldId id="267" r:id="rId17"/>
  </p:sldIdLst>
  <p:sldSz cx="14630400" cy="8229600"/>
  <p:notesSz cx="8229600" cy="14630400"/>
  <p:embeddedFontLst>
    <p:embeddedFont>
      <p:font typeface="Geist" panose="020B0604020202020204" charset="0"/>
      <p:regular r:id="rId19"/>
    </p:embeddedFont>
    <p:embeddedFont>
      <p:font typeface="Rockwell Extra Bold" panose="02060903040505020403" pitchFamily="18" charset="0"/>
      <p:bold r:id="rId20"/>
    </p:embeddedFont>
    <p:embeddedFont>
      <p:font typeface="Segoe UI Black" panose="020B0A02040204020203"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8" d="100"/>
          <a:sy n="58"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04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683F-31AE-EF5B-FA66-97EDB5DB5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9BF96-7A99-67FD-0F60-526812962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BB432-4D88-CF8E-3124-04A22E3DB6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A53123-DA0D-F43C-B190-7FD30FF8DC2F}"/>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68716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EB095-356E-E938-2AD6-44D184666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83C43-0223-661B-4586-2BA2920B9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275D9-D8FB-199B-39F7-45C98B302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61BF8F-4002-19AA-6A27-5D5EFF7BACCA}"/>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409224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E05A-3A4E-EB57-A791-1392EDC75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32653-87A4-9736-5BD4-7304D65D0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2A696-55EE-1E05-D20F-6FA599078F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88ECB6-D95C-9FC3-A35E-B1B4FAF418AA}"/>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16681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2107525"/>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Greening the Final Resting Place</a:t>
            </a:r>
            <a:endParaRPr lang="en-US" sz="4450" dirty="0"/>
          </a:p>
        </p:txBody>
      </p:sp>
      <p:sp>
        <p:nvSpPr>
          <p:cNvPr id="4" name="Text 1"/>
          <p:cNvSpPr/>
          <p:nvPr/>
        </p:nvSpPr>
        <p:spPr>
          <a:xfrm>
            <a:off x="793790" y="3865245"/>
            <a:ext cx="7556421" cy="725805"/>
          </a:xfrm>
          <a:prstGeom prst="rect">
            <a:avLst/>
          </a:prstGeom>
          <a:noFill/>
          <a:ln/>
        </p:spPr>
        <p:txBody>
          <a:bodyPr wrap="square" lIns="0" tIns="0" rIns="0" bIns="0" rtlCol="0" anchor="t"/>
          <a:lstStyle/>
          <a:p>
            <a:pPr marL="0" indent="0" algn="l">
              <a:lnSpc>
                <a:spcPts val="2850"/>
              </a:lnSpc>
              <a:buNone/>
            </a:pPr>
            <a:r>
              <a:rPr lang="en-US" sz="2400" b="1" dirty="0">
                <a:solidFill>
                  <a:srgbClr val="4B4A4A"/>
                </a:solidFill>
                <a:effectLst>
                  <a:outerShdw blurRad="38100" dist="38100" dir="2700000" algn="tl">
                    <a:srgbClr val="000000">
                      <a:alpha val="43137"/>
                    </a:srgbClr>
                  </a:outerShdw>
                </a:effectLst>
                <a:latin typeface="Geist" pitchFamily="34" charset="0"/>
                <a:ea typeface="Geist" pitchFamily="34" charset="-122"/>
                <a:cs typeface="Geist" pitchFamily="34" charset="-120"/>
              </a:rPr>
              <a:t>A Review of Sustainable Cemetery Innovations and Policy Trends in Urban South Africa</a:t>
            </a:r>
            <a:endParaRPr lang="en-US" sz="2400" b="1" dirty="0">
              <a:effectLst>
                <a:outerShdw blurRad="38100" dist="38100" dir="2700000" algn="tl">
                  <a:srgbClr val="000000">
                    <a:alpha val="43137"/>
                  </a:srgbClr>
                </a:outerShdw>
              </a:effectLst>
            </a:endParaRPr>
          </a:p>
        </p:txBody>
      </p:sp>
      <p:sp>
        <p:nvSpPr>
          <p:cNvPr id="5" name="Text 2"/>
          <p:cNvSpPr/>
          <p:nvPr/>
        </p:nvSpPr>
        <p:spPr>
          <a:xfrm>
            <a:off x="2277785" y="5143857"/>
            <a:ext cx="4588431" cy="425291"/>
          </a:xfrm>
          <a:prstGeom prst="rect">
            <a:avLst/>
          </a:prstGeom>
          <a:noFill/>
          <a:ln/>
        </p:spPr>
        <p:txBody>
          <a:bodyPr wrap="none" lIns="0" tIns="0" rIns="0" bIns="0" rtlCol="0" anchor="t"/>
          <a:lstStyle/>
          <a:p>
            <a:pPr marL="0" indent="0" algn="ctr">
              <a:lnSpc>
                <a:spcPts val="3300"/>
              </a:lnSpc>
              <a:buNone/>
            </a:pPr>
            <a:r>
              <a:rPr lang="en-US" sz="2650" b="1" dirty="0">
                <a:solidFill>
                  <a:srgbClr val="006747"/>
                </a:solidFill>
                <a:latin typeface="Noto Serif SC Bold" pitchFamily="34" charset="0"/>
                <a:ea typeface="Noto Serif SC Bold" pitchFamily="34" charset="-122"/>
                <a:cs typeface="Noto Serif SC Bold" pitchFamily="34" charset="-120"/>
              </a:rPr>
              <a:t>Bongumusa Walter Ngema</a:t>
            </a:r>
            <a:endParaRPr lang="en-US" sz="2650" dirty="0"/>
          </a:p>
        </p:txBody>
      </p:sp>
      <p:sp>
        <p:nvSpPr>
          <p:cNvPr id="6" name="Text 3"/>
          <p:cNvSpPr/>
          <p:nvPr/>
        </p:nvSpPr>
        <p:spPr>
          <a:xfrm>
            <a:off x="1045012" y="5696664"/>
            <a:ext cx="7053977" cy="425291"/>
          </a:xfrm>
          <a:prstGeom prst="rect">
            <a:avLst/>
          </a:prstGeom>
          <a:noFill/>
          <a:ln/>
        </p:spPr>
        <p:txBody>
          <a:bodyPr wrap="none" lIns="0" tIns="0" rIns="0" bIns="0" rtlCol="0" anchor="t"/>
          <a:lstStyle/>
          <a:p>
            <a:pPr marL="0" indent="0" algn="ctr">
              <a:lnSpc>
                <a:spcPts val="3300"/>
              </a:lnSpc>
              <a:buNone/>
            </a:pPr>
            <a:r>
              <a:rPr lang="en-US" sz="2650" b="1" dirty="0">
                <a:solidFill>
                  <a:srgbClr val="006747"/>
                </a:solidFill>
                <a:latin typeface="Noto Serif SC Bold" pitchFamily="34" charset="0"/>
                <a:ea typeface="Noto Serif SC Bold" pitchFamily="34" charset="-122"/>
                <a:cs typeface="Noto Serif SC Bold" pitchFamily="34" charset="-120"/>
              </a:rPr>
              <a:t>Cape Peninsula University of Technology</a:t>
            </a:r>
            <a:endParaRPr lang="en-US" sz="2650" dirty="0"/>
          </a:p>
        </p:txBody>
      </p:sp>
      <p:sp>
        <p:nvSpPr>
          <p:cNvPr id="7" name="TextBox 6">
            <a:extLst>
              <a:ext uri="{FF2B5EF4-FFF2-40B4-BE49-F238E27FC236}">
                <a16:creationId xmlns:a16="http://schemas.microsoft.com/office/drawing/2014/main" id="{5524EF79-E6BA-0833-EA2D-BD52BB382878}"/>
              </a:ext>
            </a:extLst>
          </p:cNvPr>
          <p:cNvSpPr txBox="1"/>
          <p:nvPr/>
        </p:nvSpPr>
        <p:spPr>
          <a:xfrm>
            <a:off x="1045011" y="7002669"/>
            <a:ext cx="7430249" cy="523220"/>
          </a:xfrm>
          <a:prstGeom prst="rect">
            <a:avLst/>
          </a:prstGeom>
          <a:noFill/>
        </p:spPr>
        <p:txBody>
          <a:bodyPr wrap="square" rtlCol="0">
            <a:spAutoFit/>
          </a:bodyPr>
          <a:lstStyle/>
          <a:p>
            <a:r>
              <a:rPr lang="en-ZA" sz="2800" b="1" dirty="0">
                <a:solidFill>
                  <a:srgbClr val="00B050"/>
                </a:solidFill>
                <a:effectLst>
                  <a:outerShdw blurRad="38100" dist="38100" dir="2700000" algn="tl">
                    <a:srgbClr val="000000">
                      <a:alpha val="43137"/>
                    </a:srgbClr>
                  </a:outerShdw>
                </a:effectLst>
              </a:rPr>
              <a:t>Linda Paul, Lecturer and Prof Rena, Co-Author</a:t>
            </a:r>
          </a:p>
        </p:txBody>
      </p:sp>
      <p:pic>
        <p:nvPicPr>
          <p:cNvPr id="8" name="Picture 7">
            <a:extLst>
              <a:ext uri="{FF2B5EF4-FFF2-40B4-BE49-F238E27FC236}">
                <a16:creationId xmlns:a16="http://schemas.microsoft.com/office/drawing/2014/main" id="{4BB3D430-4D0C-F31A-21C7-333D7041BBF6}"/>
              </a:ext>
            </a:extLst>
          </p:cNvPr>
          <p:cNvPicPr>
            <a:picLocks noChangeAspect="1"/>
          </p:cNvPicPr>
          <p:nvPr/>
        </p:nvPicPr>
        <p:blipFill>
          <a:blip r:embed="rId4"/>
          <a:stretch>
            <a:fillRect/>
          </a:stretch>
        </p:blipFill>
        <p:spPr>
          <a:xfrm>
            <a:off x="12795702" y="7768518"/>
            <a:ext cx="1731414" cy="33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80190" y="2328624"/>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Durbanville Memorial Park: A Vision Realized</a:t>
            </a:r>
            <a:endParaRPr lang="en-US" sz="4450" dirty="0"/>
          </a:p>
        </p:txBody>
      </p:sp>
      <p:sp>
        <p:nvSpPr>
          <p:cNvPr id="4" name="Text 1"/>
          <p:cNvSpPr/>
          <p:nvPr/>
        </p:nvSpPr>
        <p:spPr>
          <a:xfrm>
            <a:off x="6280190" y="408634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The Durbanville Memorial Park stands as a prime example of Cape Town's pioneering efforts. This site not only provides burial options but also functions as a biodiverse green space, contributing to urban ecology and recreation. It exemplifies how thoughtful design can transform traditional cemeteries into sustainable, multi-functional landscapes.</a:t>
            </a:r>
            <a:endParaRPr lang="en-US" sz="1750" dirty="0"/>
          </a:p>
        </p:txBody>
      </p:sp>
      <p:pic>
        <p:nvPicPr>
          <p:cNvPr id="6" name="Picture 5">
            <a:extLst>
              <a:ext uri="{FF2B5EF4-FFF2-40B4-BE49-F238E27FC236}">
                <a16:creationId xmlns:a16="http://schemas.microsoft.com/office/drawing/2014/main" id="{217922B7-FBB2-586A-C4C3-BB8D5CA7A835}"/>
              </a:ext>
            </a:extLst>
          </p:cNvPr>
          <p:cNvPicPr>
            <a:picLocks noChangeAspect="1"/>
          </p:cNvPicPr>
          <p:nvPr/>
        </p:nvPicPr>
        <p:blipFill>
          <a:blip r:embed="rId4"/>
          <a:stretch>
            <a:fillRect/>
          </a:stretch>
        </p:blipFill>
        <p:spPr>
          <a:xfrm>
            <a:off x="136478" y="232012"/>
            <a:ext cx="5500047" cy="7765576"/>
          </a:xfrm>
          <a:prstGeom prst="rect">
            <a:avLst/>
          </a:prstGeom>
        </p:spPr>
      </p:pic>
      <p:sp>
        <p:nvSpPr>
          <p:cNvPr id="7" name="Rectangle 6">
            <a:extLst>
              <a:ext uri="{FF2B5EF4-FFF2-40B4-BE49-F238E27FC236}">
                <a16:creationId xmlns:a16="http://schemas.microsoft.com/office/drawing/2014/main" id="{AFEA1070-26D0-8773-F6AB-2531CB0C0AF5}"/>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12602"/>
            <a:ext cx="12952214" cy="673418"/>
          </a:xfrm>
          <a:prstGeom prst="rect">
            <a:avLst/>
          </a:prstGeom>
          <a:noFill/>
          <a:ln/>
        </p:spPr>
        <p:txBody>
          <a:bodyPr wrap="none" lIns="0" tIns="0" rIns="0" bIns="0" rtlCol="0" anchor="t"/>
          <a:lstStyle/>
          <a:p>
            <a:pPr marL="0" indent="0" algn="l">
              <a:lnSpc>
                <a:spcPts val="5300"/>
              </a:lnSpc>
              <a:buNone/>
            </a:pPr>
            <a:r>
              <a:rPr lang="en-US" sz="4200" b="1" dirty="0">
                <a:solidFill>
                  <a:srgbClr val="006747"/>
                </a:solidFill>
                <a:latin typeface="Noto Serif SC Bold" pitchFamily="34" charset="0"/>
                <a:ea typeface="Noto Serif SC Bold" pitchFamily="34" charset="-122"/>
                <a:cs typeface="Noto Serif SC Bold" pitchFamily="34" charset="-120"/>
              </a:rPr>
              <a:t>Findings: Johannesburg &amp; Durban's Path Ahead</a:t>
            </a:r>
            <a:endParaRPr lang="en-US" sz="4200" dirty="0"/>
          </a:p>
        </p:txBody>
      </p:sp>
      <p:sp>
        <p:nvSpPr>
          <p:cNvPr id="3" name="Text 1"/>
          <p:cNvSpPr/>
          <p:nvPr/>
        </p:nvSpPr>
        <p:spPr>
          <a:xfrm>
            <a:off x="793790" y="1916906"/>
            <a:ext cx="13042821" cy="689610"/>
          </a:xfrm>
          <a:prstGeom prst="rect">
            <a:avLst/>
          </a:prstGeom>
          <a:noFill/>
          <a:ln/>
        </p:spPr>
        <p:txBody>
          <a:bodyPr wrap="square" lIns="0" tIns="0" rIns="0" bIns="0" rtlCol="0" anchor="t"/>
          <a:lstStyle/>
          <a:p>
            <a:pPr marL="0" indent="0" algn="l">
              <a:lnSpc>
                <a:spcPts val="2700"/>
              </a:lnSpc>
              <a:buNone/>
            </a:pPr>
            <a:r>
              <a:rPr lang="en-US" sz="1650" dirty="0">
                <a:solidFill>
                  <a:srgbClr val="4B4A4A"/>
                </a:solidFill>
                <a:latin typeface="Geist" pitchFamily="34" charset="0"/>
                <a:ea typeface="Geist" pitchFamily="34" charset="-122"/>
                <a:cs typeface="Geist" pitchFamily="34" charset="-120"/>
              </a:rPr>
              <a:t>While Cape Town demonstrates proactive engagement with sustainable cemetery practices, Johannesburg and Durban face distinct challenges in adopting such innovations, largely due to differing institutional capacities and cultural dynamics.</a:t>
            </a:r>
            <a:endParaRPr lang="en-US" sz="1650" dirty="0"/>
          </a:p>
        </p:txBody>
      </p:sp>
      <p:sp>
        <p:nvSpPr>
          <p:cNvPr id="4" name="Text 2"/>
          <p:cNvSpPr/>
          <p:nvPr/>
        </p:nvSpPr>
        <p:spPr>
          <a:xfrm>
            <a:off x="793790" y="3064312"/>
            <a:ext cx="6258520" cy="807958"/>
          </a:xfrm>
          <a:prstGeom prst="rect">
            <a:avLst/>
          </a:prstGeom>
          <a:noFill/>
          <a:ln/>
        </p:spPr>
        <p:txBody>
          <a:bodyPr wrap="square" lIns="0" tIns="0" rIns="0" bIns="0" rtlCol="0" anchor="t"/>
          <a:lstStyle/>
          <a:p>
            <a:pPr marL="0" indent="0" algn="l">
              <a:lnSpc>
                <a:spcPts val="3150"/>
              </a:lnSpc>
              <a:buNone/>
            </a:pPr>
            <a:r>
              <a:rPr lang="en-US" sz="2500" b="1" dirty="0">
                <a:solidFill>
                  <a:srgbClr val="006747"/>
                </a:solidFill>
                <a:latin typeface="Noto Serif SC Bold" pitchFamily="34" charset="0"/>
                <a:ea typeface="Noto Serif SC Bold" pitchFamily="34" charset="-122"/>
                <a:cs typeface="Noto Serif SC Bold" pitchFamily="34" charset="-120"/>
              </a:rPr>
              <a:t>Johannesburg: Recognizing Scarcity, Limited Action</a:t>
            </a:r>
            <a:endParaRPr lang="en-US" sz="2500" dirty="0"/>
          </a:p>
        </p:txBody>
      </p:sp>
      <p:sp>
        <p:nvSpPr>
          <p:cNvPr id="5" name="Text 3"/>
          <p:cNvSpPr/>
          <p:nvPr/>
        </p:nvSpPr>
        <p:spPr>
          <a:xfrm>
            <a:off x="793790" y="4087654"/>
            <a:ext cx="6258520" cy="689610"/>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4B4A4A"/>
                </a:solidFill>
                <a:latin typeface="Geist" pitchFamily="34" charset="0"/>
                <a:ea typeface="Geist" pitchFamily="34" charset="-122"/>
                <a:cs typeface="Geist" pitchFamily="34" charset="-120"/>
              </a:rPr>
              <a:t>Policy Recognition:</a:t>
            </a:r>
            <a:r>
              <a:rPr lang="en-US" sz="1650" dirty="0">
                <a:solidFill>
                  <a:srgbClr val="4B4A4A"/>
                </a:solidFill>
                <a:latin typeface="Geist" pitchFamily="34" charset="0"/>
                <a:ea typeface="Geist" pitchFamily="34" charset="-122"/>
                <a:cs typeface="Geist" pitchFamily="34" charset="-120"/>
              </a:rPr>
              <a:t> The City of Johannesburg's IDP 2023 acknowledges critical land scarcity for burials.</a:t>
            </a:r>
            <a:endParaRPr lang="en-US" sz="1650" dirty="0"/>
          </a:p>
        </p:txBody>
      </p:sp>
      <p:sp>
        <p:nvSpPr>
          <p:cNvPr id="6" name="Text 4"/>
          <p:cNvSpPr/>
          <p:nvPr/>
        </p:nvSpPr>
        <p:spPr>
          <a:xfrm>
            <a:off x="793790" y="4852630"/>
            <a:ext cx="6258520" cy="1034415"/>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4B4A4A"/>
                </a:solidFill>
                <a:latin typeface="Geist" pitchFamily="34" charset="0"/>
                <a:ea typeface="Geist" pitchFamily="34" charset="-122"/>
                <a:cs typeface="Geist" pitchFamily="34" charset="-120"/>
              </a:rPr>
              <a:t>Cultural Dominance:</a:t>
            </a:r>
            <a:r>
              <a:rPr lang="en-US" sz="1650" dirty="0">
                <a:solidFill>
                  <a:srgbClr val="4B4A4A"/>
                </a:solidFill>
                <a:latin typeface="Geist" pitchFamily="34" charset="0"/>
                <a:ea typeface="Geist" pitchFamily="34" charset="-122"/>
                <a:cs typeface="Geist" pitchFamily="34" charset="-120"/>
              </a:rPr>
              <a:t> Strong traditional burial practices significantly influence cultural norms, slowing the adoption of alternative, greener methods.</a:t>
            </a:r>
            <a:endParaRPr lang="en-US" sz="1650" dirty="0"/>
          </a:p>
        </p:txBody>
      </p:sp>
      <p:sp>
        <p:nvSpPr>
          <p:cNvPr id="7" name="Text 5"/>
          <p:cNvSpPr/>
          <p:nvPr/>
        </p:nvSpPr>
        <p:spPr>
          <a:xfrm>
            <a:off x="793790" y="5962412"/>
            <a:ext cx="6258520" cy="1034415"/>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4B4A4A"/>
                </a:solidFill>
                <a:latin typeface="Geist" pitchFamily="34" charset="0"/>
                <a:ea typeface="Geist" pitchFamily="34" charset="-122"/>
                <a:cs typeface="Geist" pitchFamily="34" charset="-120"/>
              </a:rPr>
              <a:t>Limited Implementation:</a:t>
            </a:r>
            <a:r>
              <a:rPr lang="en-US" sz="1650" dirty="0">
                <a:solidFill>
                  <a:srgbClr val="4B4A4A"/>
                </a:solidFill>
                <a:latin typeface="Geist" pitchFamily="34" charset="0"/>
                <a:ea typeface="Geist" pitchFamily="34" charset="-122"/>
                <a:cs typeface="Geist" pitchFamily="34" charset="-120"/>
              </a:rPr>
              <a:t> Despite policy recognition, there's limited evidence of concrete pilot projects or widespread green burial initiatives.</a:t>
            </a:r>
            <a:endParaRPr lang="en-US" sz="1650" dirty="0"/>
          </a:p>
        </p:txBody>
      </p:sp>
      <p:sp>
        <p:nvSpPr>
          <p:cNvPr id="8" name="Text 6"/>
          <p:cNvSpPr/>
          <p:nvPr/>
        </p:nvSpPr>
        <p:spPr>
          <a:xfrm>
            <a:off x="7585710" y="3064312"/>
            <a:ext cx="6258520" cy="807958"/>
          </a:xfrm>
          <a:prstGeom prst="rect">
            <a:avLst/>
          </a:prstGeom>
          <a:noFill/>
          <a:ln/>
        </p:spPr>
        <p:txBody>
          <a:bodyPr wrap="square" lIns="0" tIns="0" rIns="0" bIns="0" rtlCol="0" anchor="t"/>
          <a:lstStyle/>
          <a:p>
            <a:pPr marL="0" indent="0" algn="l">
              <a:lnSpc>
                <a:spcPts val="3150"/>
              </a:lnSpc>
              <a:buNone/>
            </a:pPr>
            <a:r>
              <a:rPr lang="en-US" sz="2500" b="1" dirty="0">
                <a:solidFill>
                  <a:srgbClr val="006747"/>
                </a:solidFill>
                <a:latin typeface="Noto Serif SC Bold" pitchFamily="34" charset="0"/>
                <a:ea typeface="Noto Serif SC Bold" pitchFamily="34" charset="-122"/>
                <a:cs typeface="Noto Serif SC Bold" pitchFamily="34" charset="-120"/>
              </a:rPr>
              <a:t>Durban: Cultural Consultation, Missing Initiatives</a:t>
            </a:r>
            <a:endParaRPr lang="en-US" sz="2500" dirty="0"/>
          </a:p>
        </p:txBody>
      </p:sp>
      <p:sp>
        <p:nvSpPr>
          <p:cNvPr id="9" name="Text 7"/>
          <p:cNvSpPr/>
          <p:nvPr/>
        </p:nvSpPr>
        <p:spPr>
          <a:xfrm>
            <a:off x="7585710" y="4087654"/>
            <a:ext cx="6258520" cy="1034415"/>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4B4A4A"/>
                </a:solidFill>
                <a:latin typeface="Geist" pitchFamily="34" charset="0"/>
                <a:ea typeface="Geist" pitchFamily="34" charset="-122"/>
                <a:cs typeface="Geist" pitchFamily="34" charset="-120"/>
              </a:rPr>
              <a:t>Cultural Sensitivity:</a:t>
            </a:r>
            <a:r>
              <a:rPr lang="en-US" sz="1650" dirty="0">
                <a:solidFill>
                  <a:srgbClr val="4B4A4A"/>
                </a:solidFill>
                <a:latin typeface="Geist" pitchFamily="34" charset="0"/>
                <a:ea typeface="Geist" pitchFamily="34" charset="-122"/>
                <a:cs typeface="Geist" pitchFamily="34" charset="-120"/>
              </a:rPr>
              <a:t> Ethekwini (Durban) emphasizes extensive cultural consultation in its planning processes related to cemeteries.</a:t>
            </a:r>
            <a:endParaRPr lang="en-US" sz="1650" dirty="0"/>
          </a:p>
        </p:txBody>
      </p:sp>
      <p:sp>
        <p:nvSpPr>
          <p:cNvPr id="10" name="Text 8"/>
          <p:cNvSpPr/>
          <p:nvPr/>
        </p:nvSpPr>
        <p:spPr>
          <a:xfrm>
            <a:off x="7585710" y="5197435"/>
            <a:ext cx="6258520" cy="1034415"/>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4B4A4A"/>
                </a:solidFill>
                <a:latin typeface="Geist" pitchFamily="34" charset="0"/>
                <a:ea typeface="Geist" pitchFamily="34" charset="-122"/>
                <a:cs typeface="Geist" pitchFamily="34" charset="-120"/>
              </a:rPr>
              <a:t>Absence of Pilots:</a:t>
            </a:r>
            <a:r>
              <a:rPr lang="en-US" sz="1650" dirty="0">
                <a:solidFill>
                  <a:srgbClr val="4B4A4A"/>
                </a:solidFill>
                <a:latin typeface="Geist" pitchFamily="34" charset="0"/>
                <a:ea typeface="Geist" pitchFamily="34" charset="-122"/>
                <a:cs typeface="Geist" pitchFamily="34" charset="-120"/>
              </a:rPr>
              <a:t> Unlike Cape Town, Durban currently lacks formalized green burial plans or observable pilot initiatives.</a:t>
            </a:r>
            <a:endParaRPr lang="en-US" sz="1650" dirty="0"/>
          </a:p>
        </p:txBody>
      </p:sp>
      <p:sp>
        <p:nvSpPr>
          <p:cNvPr id="11" name="Text 9"/>
          <p:cNvSpPr/>
          <p:nvPr/>
        </p:nvSpPr>
        <p:spPr>
          <a:xfrm>
            <a:off x="7585710" y="6307217"/>
            <a:ext cx="6258520" cy="1034415"/>
          </a:xfrm>
          <a:prstGeom prst="rect">
            <a:avLst/>
          </a:prstGeom>
          <a:noFill/>
          <a:ln/>
        </p:spPr>
        <p:txBody>
          <a:bodyPr wrap="square" lIns="0" tIns="0" rIns="0" bIns="0" rtlCol="0" anchor="t"/>
          <a:lstStyle/>
          <a:p>
            <a:pPr marL="342900" indent="-342900" algn="l">
              <a:lnSpc>
                <a:spcPts val="2700"/>
              </a:lnSpc>
              <a:buSzPct val="100000"/>
              <a:buChar char="•"/>
            </a:pPr>
            <a:r>
              <a:rPr lang="en-US" sz="1650" b="1" dirty="0">
                <a:solidFill>
                  <a:srgbClr val="4B4A4A"/>
                </a:solidFill>
                <a:latin typeface="Geist" pitchFamily="34" charset="0"/>
                <a:ea typeface="Geist" pitchFamily="34" charset="-122"/>
                <a:cs typeface="Geist" pitchFamily="34" charset="-120"/>
              </a:rPr>
              <a:t>Future Potential:</a:t>
            </a:r>
            <a:r>
              <a:rPr lang="en-US" sz="1650" dirty="0">
                <a:solidFill>
                  <a:srgbClr val="4B4A4A"/>
                </a:solidFill>
                <a:latin typeface="Geist" pitchFamily="34" charset="0"/>
                <a:ea typeface="Geist" pitchFamily="34" charset="-122"/>
                <a:cs typeface="Geist" pitchFamily="34" charset="-120"/>
              </a:rPr>
              <a:t> Strong community engagement provides a foundation for future sustainable practices, but requires more proactive policy and project development.</a:t>
            </a:r>
            <a:endParaRPr lang="en-US" sz="1650" dirty="0"/>
          </a:p>
        </p:txBody>
      </p:sp>
      <p:sp>
        <p:nvSpPr>
          <p:cNvPr id="12" name="Rectangle 11">
            <a:extLst>
              <a:ext uri="{FF2B5EF4-FFF2-40B4-BE49-F238E27FC236}">
                <a16:creationId xmlns:a16="http://schemas.microsoft.com/office/drawing/2014/main" id="{3B7B47FB-2F7D-DA65-7527-E39DFA99B098}"/>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D80359-13E1-D79B-9BBE-C04C92621597}"/>
              </a:ext>
            </a:extLst>
          </p:cNvPr>
          <p:cNvSpPr txBox="1"/>
          <p:nvPr/>
        </p:nvSpPr>
        <p:spPr>
          <a:xfrm>
            <a:off x="1214651" y="1474068"/>
            <a:ext cx="6632812" cy="1107996"/>
          </a:xfrm>
          <a:prstGeom prst="rect">
            <a:avLst/>
          </a:prstGeom>
          <a:noFill/>
        </p:spPr>
        <p:txBody>
          <a:bodyPr wrap="square" rtlCol="0">
            <a:spAutoFit/>
          </a:bodyPr>
          <a:lstStyle/>
          <a:p>
            <a:r>
              <a:rPr lang="en-US" sz="5400" b="1" dirty="0">
                <a:solidFill>
                  <a:srgbClr val="006747"/>
                </a:solidFill>
                <a:latin typeface="Noto Serif SC Bold" pitchFamily="34" charset="0"/>
                <a:ea typeface="Noto Serif SC Bold" pitchFamily="34" charset="-122"/>
              </a:rPr>
              <a:t>Conclusion</a:t>
            </a:r>
            <a:endParaRPr lang="en-US" sz="4400" dirty="0"/>
          </a:p>
          <a:p>
            <a:endParaRPr lang="en-ZA" baseline="-25000" dirty="0">
              <a:solidFill>
                <a:srgbClr val="92D050"/>
              </a:solidFill>
              <a:latin typeface="Rockwell Extra Bold" panose="02060903040505020403" pitchFamily="18" charset="0"/>
            </a:endParaRPr>
          </a:p>
        </p:txBody>
      </p:sp>
      <p:sp>
        <p:nvSpPr>
          <p:cNvPr id="5" name="TextBox 4">
            <a:extLst>
              <a:ext uri="{FF2B5EF4-FFF2-40B4-BE49-F238E27FC236}">
                <a16:creationId xmlns:a16="http://schemas.microsoft.com/office/drawing/2014/main" id="{AEFE8C65-958F-9E88-B328-5EA3DECE972A}"/>
              </a:ext>
            </a:extLst>
          </p:cNvPr>
          <p:cNvSpPr txBox="1"/>
          <p:nvPr/>
        </p:nvSpPr>
        <p:spPr>
          <a:xfrm>
            <a:off x="1214651" y="2256877"/>
            <a:ext cx="12201098" cy="3715569"/>
          </a:xfrm>
          <a:prstGeom prst="rect">
            <a:avLst/>
          </a:prstGeom>
          <a:noFill/>
        </p:spPr>
        <p:txBody>
          <a:bodyPr wrap="square" rtlCol="0">
            <a:spAutoFit/>
          </a:bodyPr>
          <a:lstStyle/>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rPr>
              <a:t>Sustainable cemetery planning is gaining momentum, but implementation varies widely across South African cities.</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rPr>
              <a:t>Cape Town has evaluated and adopted innovative practices, aligning with EMT.</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rPr>
              <a:t>Johannesburg and Durban show the need for more culturally embedded and inclusive strategies.</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rPr>
              <a:t>The study successfully evaluates policies and practices, highlighting the importance of reforming burial systems within local realities.</a:t>
            </a:r>
          </a:p>
        </p:txBody>
      </p:sp>
      <p:sp>
        <p:nvSpPr>
          <p:cNvPr id="6" name="Rectangle 5">
            <a:extLst>
              <a:ext uri="{FF2B5EF4-FFF2-40B4-BE49-F238E27FC236}">
                <a16:creationId xmlns:a16="http://schemas.microsoft.com/office/drawing/2014/main" id="{A335E234-CFB5-8270-4120-2372C5F683E2}"/>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22332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B0682-5370-0BFC-C681-1413156AB88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50B3E96-F31C-B37B-32F1-E8B9A8D7D4F7}"/>
              </a:ext>
            </a:extLst>
          </p:cNvPr>
          <p:cNvSpPr/>
          <p:nvPr/>
        </p:nvSpPr>
        <p:spPr>
          <a:xfrm>
            <a:off x="1130056" y="1520700"/>
            <a:ext cx="12952214" cy="673418"/>
          </a:xfrm>
          <a:prstGeom prst="rect">
            <a:avLst/>
          </a:prstGeom>
          <a:noFill/>
          <a:ln/>
        </p:spPr>
        <p:txBody>
          <a:bodyPr wrap="none" lIns="0" tIns="0" rIns="0" bIns="0" rtlCol="0" anchor="t"/>
          <a:lstStyle/>
          <a:p>
            <a:pPr>
              <a:lnSpc>
                <a:spcPts val="5300"/>
              </a:lnSpc>
            </a:pPr>
            <a:r>
              <a:rPr lang="en-US" sz="4200" b="1" dirty="0">
                <a:solidFill>
                  <a:srgbClr val="006747"/>
                </a:solidFill>
                <a:latin typeface="Noto Serif SC Bold" pitchFamily="34" charset="0"/>
                <a:ea typeface="Noto Serif SC Bold" pitchFamily="34" charset="-122"/>
              </a:rPr>
              <a:t>Policy Implications</a:t>
            </a:r>
            <a:endParaRPr lang="en-US" sz="4200" dirty="0"/>
          </a:p>
        </p:txBody>
      </p:sp>
      <p:sp>
        <p:nvSpPr>
          <p:cNvPr id="3" name="Text 1">
            <a:extLst>
              <a:ext uri="{FF2B5EF4-FFF2-40B4-BE49-F238E27FC236}">
                <a16:creationId xmlns:a16="http://schemas.microsoft.com/office/drawing/2014/main" id="{89D8242D-BC07-C65A-DCE8-5FA8F7C80652}"/>
              </a:ext>
            </a:extLst>
          </p:cNvPr>
          <p:cNvSpPr/>
          <p:nvPr/>
        </p:nvSpPr>
        <p:spPr>
          <a:xfrm>
            <a:off x="1130056" y="2305082"/>
            <a:ext cx="13042821" cy="2399921"/>
          </a:xfrm>
          <a:prstGeom prst="rect">
            <a:avLst/>
          </a:prstGeom>
          <a:noFill/>
          <a:ln/>
        </p:spPr>
        <p:txBody>
          <a:bodyPr wrap="square" lIns="0" tIns="0" rIns="0" bIns="0" rtlCol="0" anchor="t"/>
          <a:lstStyle/>
          <a:p>
            <a:pPr marL="285750" indent="-285750" algn="l">
              <a:lnSpc>
                <a:spcPct val="200000"/>
              </a:lnSpc>
              <a:buFont typeface="Arial" panose="020B0604020202020204" pitchFamily="34" charset="0"/>
              <a:buChar char="•"/>
            </a:pPr>
            <a:r>
              <a:rPr lang="en-US" dirty="0">
                <a:solidFill>
                  <a:srgbClr val="4B4A4A"/>
                </a:solidFill>
                <a:latin typeface="Geist" pitchFamily="34" charset="0"/>
                <a:ea typeface="Geist" pitchFamily="34" charset="-122"/>
                <a:cs typeface="Geist" pitchFamily="34" charset="-120"/>
              </a:rPr>
              <a:t>Municipal : Integrate cemetery planning into urban and climate frameworks (IDPs, SDFs).</a:t>
            </a:r>
          </a:p>
          <a:p>
            <a:pPr marL="285750" indent="-285750" algn="l">
              <a:lnSpc>
                <a:spcPct val="200000"/>
              </a:lnSpc>
              <a:buFont typeface="Arial" panose="020B0604020202020204" pitchFamily="34" charset="0"/>
              <a:buChar char="•"/>
            </a:pPr>
            <a:r>
              <a:rPr lang="en-US" dirty="0">
                <a:solidFill>
                  <a:srgbClr val="4B4A4A"/>
                </a:solidFill>
                <a:latin typeface="Geist" pitchFamily="34" charset="0"/>
                <a:ea typeface="Geist" pitchFamily="34" charset="-122"/>
                <a:cs typeface="Geist" pitchFamily="34" charset="-120"/>
              </a:rPr>
              <a:t>Municipal + National: Co-develop culturally appropriate green burial models with national policy backing.</a:t>
            </a:r>
          </a:p>
          <a:p>
            <a:pPr marL="285750" indent="-285750" algn="l">
              <a:lnSpc>
                <a:spcPct val="200000"/>
              </a:lnSpc>
              <a:buFont typeface="Arial" panose="020B0604020202020204" pitchFamily="34" charset="0"/>
              <a:buChar char="•"/>
            </a:pPr>
            <a:r>
              <a:rPr lang="en-US" dirty="0">
                <a:solidFill>
                  <a:srgbClr val="4B4A4A"/>
                </a:solidFill>
                <a:latin typeface="Geist" pitchFamily="34" charset="0"/>
                <a:ea typeface="Geist" pitchFamily="34" charset="-122"/>
                <a:cs typeface="Geist" pitchFamily="34" charset="-120"/>
              </a:rPr>
              <a:t>Municipal: Enhance community education, involving local cultural leaders.</a:t>
            </a:r>
          </a:p>
          <a:p>
            <a:pPr marL="285750" indent="-285750" algn="l">
              <a:lnSpc>
                <a:spcPct val="200000"/>
              </a:lnSpc>
              <a:buFont typeface="Arial" panose="020B0604020202020204" pitchFamily="34" charset="0"/>
              <a:buChar char="•"/>
            </a:pPr>
            <a:r>
              <a:rPr lang="en-US" dirty="0">
                <a:solidFill>
                  <a:srgbClr val="4B4A4A"/>
                </a:solidFill>
                <a:latin typeface="Geist" pitchFamily="34" charset="0"/>
                <a:ea typeface="Geist" pitchFamily="34" charset="-122"/>
                <a:cs typeface="Geist" pitchFamily="34" charset="-120"/>
              </a:rPr>
              <a:t>All levels: Invest in GIS tools and allocate long-term resources for cemetery innovation.</a:t>
            </a:r>
          </a:p>
          <a:p>
            <a:pPr marL="0" indent="0" algn="l">
              <a:lnSpc>
                <a:spcPts val="2700"/>
              </a:lnSpc>
              <a:buNone/>
            </a:pPr>
            <a:endParaRPr lang="en-US" sz="1650" baseline="-25000" dirty="0">
              <a:solidFill>
                <a:srgbClr val="4B4A4A"/>
              </a:solidFill>
              <a:latin typeface="Geist" pitchFamily="34" charset="0"/>
              <a:ea typeface="Geist" pitchFamily="34" charset="-122"/>
              <a:cs typeface="Geist" pitchFamily="34" charset="-120"/>
            </a:endParaRPr>
          </a:p>
          <a:p>
            <a:pPr marL="0" indent="0" algn="l">
              <a:lnSpc>
                <a:spcPts val="2700"/>
              </a:lnSpc>
              <a:buNone/>
            </a:pPr>
            <a:endParaRPr lang="en-US" sz="1650" dirty="0">
              <a:solidFill>
                <a:srgbClr val="4B4A4A"/>
              </a:solidFill>
              <a:latin typeface="Geist" pitchFamily="34" charset="0"/>
              <a:ea typeface="Geist" pitchFamily="34" charset="-122"/>
              <a:cs typeface="Geist" pitchFamily="34" charset="-120"/>
            </a:endParaRPr>
          </a:p>
          <a:p>
            <a:pPr marL="0" indent="0" algn="l">
              <a:lnSpc>
                <a:spcPts val="2700"/>
              </a:lnSpc>
              <a:buNone/>
            </a:pPr>
            <a:endParaRPr lang="en-US" sz="1650" dirty="0"/>
          </a:p>
        </p:txBody>
      </p:sp>
      <p:sp>
        <p:nvSpPr>
          <p:cNvPr id="12" name="Rectangle 11">
            <a:extLst>
              <a:ext uri="{FF2B5EF4-FFF2-40B4-BE49-F238E27FC236}">
                <a16:creationId xmlns:a16="http://schemas.microsoft.com/office/drawing/2014/main" id="{B7402270-EA96-D0CA-E9AA-0AF792012437}"/>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1793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D89C8-9400-89AD-1E8C-F12D7B2C9CD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6C06929-DF4B-9674-2D58-08B82FD771E5}"/>
              </a:ext>
            </a:extLst>
          </p:cNvPr>
          <p:cNvSpPr txBox="1"/>
          <p:nvPr/>
        </p:nvSpPr>
        <p:spPr>
          <a:xfrm>
            <a:off x="535490" y="0"/>
            <a:ext cx="6632812" cy="1107996"/>
          </a:xfrm>
          <a:prstGeom prst="rect">
            <a:avLst/>
          </a:prstGeom>
          <a:noFill/>
        </p:spPr>
        <p:txBody>
          <a:bodyPr wrap="square" rtlCol="0">
            <a:spAutoFit/>
          </a:bodyPr>
          <a:lstStyle/>
          <a:p>
            <a:r>
              <a:rPr lang="en-US" sz="5400" b="1" dirty="0">
                <a:solidFill>
                  <a:srgbClr val="006747"/>
                </a:solidFill>
                <a:latin typeface="Noto Serif SC Bold" pitchFamily="34" charset="0"/>
                <a:ea typeface="Noto Serif SC Bold" pitchFamily="34" charset="-122"/>
              </a:rPr>
              <a:t>References</a:t>
            </a:r>
            <a:endParaRPr lang="en-US" sz="4400" dirty="0"/>
          </a:p>
          <a:p>
            <a:endParaRPr lang="en-ZA" baseline="-25000" dirty="0">
              <a:solidFill>
                <a:srgbClr val="92D050"/>
              </a:solidFill>
              <a:latin typeface="Rockwell Extra Bold" panose="02060903040505020403" pitchFamily="18" charset="0"/>
            </a:endParaRPr>
          </a:p>
        </p:txBody>
      </p:sp>
      <p:sp>
        <p:nvSpPr>
          <p:cNvPr id="5" name="TextBox 4">
            <a:extLst>
              <a:ext uri="{FF2B5EF4-FFF2-40B4-BE49-F238E27FC236}">
                <a16:creationId xmlns:a16="http://schemas.microsoft.com/office/drawing/2014/main" id="{CF7A1BD4-B8A8-1631-6D2E-837D723C9119}"/>
              </a:ext>
            </a:extLst>
          </p:cNvPr>
          <p:cNvSpPr txBox="1"/>
          <p:nvPr/>
        </p:nvSpPr>
        <p:spPr>
          <a:xfrm>
            <a:off x="431514" y="798022"/>
            <a:ext cx="12384971" cy="7945188"/>
          </a:xfrm>
          <a:prstGeom prst="rect">
            <a:avLst/>
          </a:prstGeom>
          <a:noFill/>
        </p:spPr>
        <p:txBody>
          <a:bodyPr wrap="square" rtlCol="0">
            <a:spAutoFit/>
          </a:bodyPr>
          <a:lstStyle/>
          <a:p>
            <a:pPr marR="0" lvl="0" algn="l" defTabSz="457200" rtl="0" eaLnBrk="1" fontAlgn="auto" latinLnBrk="0" hangingPunct="1">
              <a:lnSpc>
                <a:spcPct val="200000"/>
              </a:lnSpc>
              <a:spcBef>
                <a:spcPts val="1000"/>
              </a:spcBef>
              <a:spcAft>
                <a:spcPts val="0"/>
              </a:spcAft>
              <a:buClr>
                <a:srgbClr val="90C226"/>
              </a:buClr>
              <a:buSzPct val="80000"/>
              <a:tabLst/>
              <a:defRPr/>
            </a:pPr>
            <a:r>
              <a:rPr lang="en-US" sz="1600" dirty="0">
                <a:solidFill>
                  <a:prstClr val="black">
                    <a:lumMod val="75000"/>
                    <a:lumOff val="25000"/>
                  </a:prstClr>
                </a:solidFill>
                <a:latin typeface="Geist" panose="020B0604020202020204" charset="0"/>
                <a:ea typeface="Geist" panose="020B0604020202020204" charset="0"/>
                <a:cs typeface="Geist" panose="020B0604020202020204" charset="0"/>
              </a:rPr>
              <a:t>1.	Chirenje, L.I. &amp; Gondo, T. (2020). Rethinking urban spaces: cultural practices and cemetery planning in African cities. Journal of African Urban Studies, 12(1), pp.33–49.</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lang="en-US" sz="1600" dirty="0">
                <a:solidFill>
                  <a:prstClr val="black">
                    <a:lumMod val="75000"/>
                    <a:lumOff val="25000"/>
                  </a:prstClr>
                </a:solidFill>
                <a:latin typeface="Geist" panose="020B0604020202020204" charset="0"/>
                <a:ea typeface="Geist" panose="020B0604020202020204" charset="0"/>
                <a:cs typeface="Geist" panose="020B0604020202020204" charset="0"/>
              </a:rPr>
              <a:t>2.	City of Cape Town. (2023). Integrated Development Plan (IDP) 2022–2027. Cape Town: City of Cape Town Municipality.</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lang="en-US" sz="1600" dirty="0">
                <a:solidFill>
                  <a:prstClr val="black">
                    <a:lumMod val="75000"/>
                    <a:lumOff val="25000"/>
                  </a:prstClr>
                </a:solidFill>
                <a:latin typeface="Geist" panose="020B0604020202020204" charset="0"/>
                <a:ea typeface="Geist" panose="020B0604020202020204" charset="0"/>
                <a:cs typeface="Geist" panose="020B0604020202020204" charset="0"/>
              </a:rPr>
              <a:t>3.	City of Johannesburg. (2023). Integrated Development Plan (IDP) Review 2023/24. Johannesburg: City of Johannesburg Metropolitan Municipality.</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lang="en-US" sz="1600" dirty="0">
                <a:solidFill>
                  <a:prstClr val="black">
                    <a:lumMod val="75000"/>
                    <a:lumOff val="25000"/>
                  </a:prstClr>
                </a:solidFill>
                <a:latin typeface="Geist" panose="020B0604020202020204" charset="0"/>
                <a:ea typeface="Geist" panose="020B0604020202020204" charset="0"/>
                <a:cs typeface="Geist" panose="020B0604020202020204" charset="0"/>
              </a:rPr>
              <a:t>4.	DeathLab. (2022). Designing for the Afterlife: Ecological Burial and Urban Space. Columbia University DeathLab Report. [Online] Available at: https://deathlab.org </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lang="en-US" sz="1600" dirty="0">
                <a:solidFill>
                  <a:prstClr val="black">
                    <a:lumMod val="75000"/>
                    <a:lumOff val="25000"/>
                  </a:prstClr>
                </a:solidFill>
                <a:latin typeface="Geist" panose="020B0604020202020204" charset="0"/>
                <a:ea typeface="Geist" panose="020B0604020202020204" charset="0"/>
                <a:cs typeface="Geist" panose="020B0604020202020204" charset="0"/>
              </a:rPr>
              <a:t>5.	eThekwini Municipality. (2022). Environmental Planning and Climate Resilience Strategy. Durban: eThekwini Municipality.</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lang="en-US" sz="1600" dirty="0">
                <a:solidFill>
                  <a:prstClr val="black">
                    <a:lumMod val="75000"/>
                    <a:lumOff val="25000"/>
                  </a:prstClr>
                </a:solidFill>
                <a:latin typeface="Geist" panose="020B0604020202020204" charset="0"/>
                <a:ea typeface="Geist" panose="020B0604020202020204" charset="0"/>
                <a:cs typeface="Geist" panose="020B0604020202020204" charset="0"/>
              </a:rPr>
              <a:t>6.	Foster, J.B. (2021). Ecological Modernization Revisited: Limits, Contradictions, and Alternatives. Monthly Review, 73(2), pp.27–43.</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lang="en-US" sz="1600" dirty="0">
                <a:solidFill>
                  <a:prstClr val="black">
                    <a:lumMod val="75000"/>
                    <a:lumOff val="25000"/>
                  </a:prstClr>
                </a:solidFill>
                <a:latin typeface="Geist" panose="020B0604020202020204" charset="0"/>
                <a:ea typeface="Geist" panose="020B0604020202020204" charset="0"/>
                <a:cs typeface="Geist" panose="020B0604020202020204" charset="0"/>
              </a:rPr>
              <a:t>7.	Gibson, K. (2023). Resting Green: Innovations in Urban Cemetery Design. Environment and Planning B: Urban Analytics and City Science, 50(1), pp.115–130.</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r>
              <a:rPr lang="en-US" sz="1600" dirty="0">
                <a:solidFill>
                  <a:prstClr val="black">
                    <a:lumMod val="75000"/>
                    <a:lumOff val="25000"/>
                  </a:prstClr>
                </a:solidFill>
                <a:latin typeface="Geist" panose="020B0604020202020204" charset="0"/>
                <a:ea typeface="Geist" panose="020B0604020202020204" charset="0"/>
                <a:cs typeface="Geist" panose="020B0604020202020204" charset="0"/>
              </a:rPr>
              <a:t>8.	Mayer, L., Vásquez, A. &amp; McLaren, D. (2021). Death and sustainability: The environmental footprint of funerary practices. Ecological Indicators, 128, pp.107803.</a:t>
            </a:r>
          </a:p>
          <a:p>
            <a:pPr marL="285750" marR="0" lvl="0" indent="-285750" algn="l" defTabSz="457200" rtl="0" eaLnBrk="1" fontAlgn="auto" latinLnBrk="0" hangingPunct="1">
              <a:lnSpc>
                <a:spcPct val="200000"/>
              </a:lnSpc>
              <a:spcBef>
                <a:spcPts val="1000"/>
              </a:spcBef>
              <a:spcAft>
                <a:spcPts val="0"/>
              </a:spcAft>
              <a:buClr>
                <a:srgbClr val="90C226"/>
              </a:buClr>
              <a:buSzPct val="8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endParaRPr>
          </a:p>
        </p:txBody>
      </p:sp>
      <p:sp>
        <p:nvSpPr>
          <p:cNvPr id="6" name="Rectangle 5">
            <a:extLst>
              <a:ext uri="{FF2B5EF4-FFF2-40B4-BE49-F238E27FC236}">
                <a16:creationId xmlns:a16="http://schemas.microsoft.com/office/drawing/2014/main" id="{AB7288DF-89D4-967E-F341-3E6C15B5E076}"/>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8894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237A-0EF9-8811-A777-75A51FC6B9A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B076BF4-64A8-C7A3-9236-6B49D9DCFA24}"/>
              </a:ext>
            </a:extLst>
          </p:cNvPr>
          <p:cNvSpPr/>
          <p:nvPr/>
        </p:nvSpPr>
        <p:spPr>
          <a:xfrm>
            <a:off x="4451389" y="3630304"/>
            <a:ext cx="5784431" cy="1351129"/>
          </a:xfrm>
          <a:prstGeom prst="rect">
            <a:avLst/>
          </a:prstGeom>
          <a:noFill/>
          <a:ln/>
        </p:spPr>
        <p:txBody>
          <a:bodyPr wrap="none" lIns="0" tIns="0" rIns="0" bIns="0" rtlCol="0" anchor="t"/>
          <a:lstStyle/>
          <a:p>
            <a:pPr marL="0" indent="0" algn="l">
              <a:lnSpc>
                <a:spcPts val="5300"/>
              </a:lnSpc>
              <a:buNone/>
            </a:pPr>
            <a:r>
              <a:rPr lang="en-US" sz="8000" b="1" dirty="0">
                <a:solidFill>
                  <a:srgbClr val="006747"/>
                </a:solidFill>
                <a:latin typeface="Noto Serif SC Bold" pitchFamily="34" charset="0"/>
                <a:ea typeface="Noto Serif SC Bold" pitchFamily="34" charset="-122"/>
              </a:rPr>
              <a:t>QUESTIONS?</a:t>
            </a:r>
            <a:endParaRPr lang="en-US" sz="8000" dirty="0"/>
          </a:p>
        </p:txBody>
      </p:sp>
      <p:sp>
        <p:nvSpPr>
          <p:cNvPr id="12" name="Rectangle 11">
            <a:extLst>
              <a:ext uri="{FF2B5EF4-FFF2-40B4-BE49-F238E27FC236}">
                <a16:creationId xmlns:a16="http://schemas.microsoft.com/office/drawing/2014/main" id="{C9256D67-1643-DB5F-40EF-F2ACD58B45C3}"/>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0818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80C33-C636-5174-C068-CEED6DBC7B7C}"/>
              </a:ext>
            </a:extLst>
          </p:cNvPr>
          <p:cNvSpPr txBox="1"/>
          <p:nvPr/>
        </p:nvSpPr>
        <p:spPr>
          <a:xfrm>
            <a:off x="1610436" y="2770496"/>
            <a:ext cx="7315200" cy="2088200"/>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1000"/>
              </a:spcBef>
              <a:spcAft>
                <a:spcPts val="0"/>
              </a:spcAft>
              <a:buClr>
                <a:srgbClr val="90C226"/>
              </a:buClr>
              <a:buSzPct val="80000"/>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rPr>
              <a:t>Bongumusa Walter Ngema</a:t>
            </a:r>
          </a:p>
          <a:p>
            <a:pPr marL="285750" marR="0" lvl="0" indent="-285750" algn="l" defTabSz="457200" rtl="0" eaLnBrk="1" fontAlgn="auto" latinLnBrk="0" hangingPunct="1">
              <a:lnSpc>
                <a:spcPct val="150000"/>
              </a:lnSpc>
              <a:spcBef>
                <a:spcPts val="1000"/>
              </a:spcBef>
              <a:spcAft>
                <a:spcPts val="0"/>
              </a:spcAft>
              <a:buClr>
                <a:srgbClr val="90C226"/>
              </a:buClr>
              <a:buSzPct val="80000"/>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rPr>
              <a:t>Cellphone:0606260805</a:t>
            </a:r>
          </a:p>
          <a:p>
            <a:pPr marL="285750" marR="0" lvl="0" indent="-285750" algn="l" defTabSz="457200" rtl="0" eaLnBrk="1" fontAlgn="auto" latinLnBrk="0" hangingPunct="1">
              <a:lnSpc>
                <a:spcPct val="150000"/>
              </a:lnSpc>
              <a:spcBef>
                <a:spcPts val="1000"/>
              </a:spcBef>
              <a:spcAft>
                <a:spcPts val="0"/>
              </a:spcAft>
              <a:buClr>
                <a:srgbClr val="90C226"/>
              </a:buClr>
              <a:buSzPct val="80000"/>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rPr>
              <a:t>Email: bongumusawalter596@gmail.com</a:t>
            </a:r>
          </a:p>
          <a:p>
            <a:pPr marL="285750" marR="0" lvl="0" indent="-285750" algn="l" defTabSz="457200" rtl="0" eaLnBrk="1" fontAlgn="auto" latinLnBrk="0" hangingPunct="1">
              <a:lnSpc>
                <a:spcPct val="150000"/>
              </a:lnSpc>
              <a:spcBef>
                <a:spcPts val="1000"/>
              </a:spcBef>
              <a:spcAft>
                <a:spcPts val="0"/>
              </a:spcAft>
              <a:buClr>
                <a:srgbClr val="90C226"/>
              </a:buClr>
              <a:buSzPct val="80000"/>
              <a:buFont typeface="Arial" panose="020B0604020202020204" pitchFamily="34" charset="0"/>
              <a:buChar char="•"/>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Geist" panose="020B0604020202020204" charset="0"/>
                <a:ea typeface="Geist" panose="020B0604020202020204" charset="0"/>
                <a:cs typeface="Geist" panose="020B0604020202020204" charset="0"/>
              </a:rPr>
              <a:t>ORCID: https://orcid.org/0009-0009-8597-8000</a:t>
            </a:r>
          </a:p>
        </p:txBody>
      </p:sp>
      <p:sp>
        <p:nvSpPr>
          <p:cNvPr id="3" name="TextBox 2">
            <a:extLst>
              <a:ext uri="{FF2B5EF4-FFF2-40B4-BE49-F238E27FC236}">
                <a16:creationId xmlns:a16="http://schemas.microsoft.com/office/drawing/2014/main" id="{BFAB71AE-DDEA-DF1B-B99D-2955BB309F69}"/>
              </a:ext>
            </a:extLst>
          </p:cNvPr>
          <p:cNvSpPr txBox="1"/>
          <p:nvPr/>
        </p:nvSpPr>
        <p:spPr>
          <a:xfrm>
            <a:off x="1460310" y="1893332"/>
            <a:ext cx="3466531" cy="984885"/>
          </a:xfrm>
          <a:prstGeom prst="rect">
            <a:avLst/>
          </a:prstGeom>
          <a:noFill/>
        </p:spPr>
        <p:txBody>
          <a:bodyPr wrap="square" rtlCol="0">
            <a:spAutoFit/>
          </a:bodyPr>
          <a:lstStyle/>
          <a:p>
            <a:r>
              <a:rPr lang="en-US" sz="4000" b="1" dirty="0">
                <a:solidFill>
                  <a:srgbClr val="006747"/>
                </a:solidFill>
                <a:latin typeface="Noto Serif SC Bold" pitchFamily="34" charset="0"/>
                <a:ea typeface="Noto Serif SC Bold" pitchFamily="34" charset="-122"/>
              </a:rPr>
              <a:t>THANK YOU</a:t>
            </a:r>
            <a:endParaRPr lang="en-US" sz="4000" dirty="0"/>
          </a:p>
          <a:p>
            <a:endParaRPr lang="en-ZA" dirty="0">
              <a:solidFill>
                <a:schemeClr val="accent6">
                  <a:lumMod val="60000"/>
                  <a:lumOff val="40000"/>
                </a:schemeClr>
              </a:solidFill>
              <a:latin typeface="Segoe UI Black" panose="020B0A02040204020203" pitchFamily="34" charset="0"/>
              <a:ea typeface="Segoe UI Black" panose="020B0A02040204020203" pitchFamily="34" charset="0"/>
            </a:endParaRPr>
          </a:p>
        </p:txBody>
      </p:sp>
      <p:sp>
        <p:nvSpPr>
          <p:cNvPr id="4" name="Rectangle 3">
            <a:extLst>
              <a:ext uri="{FF2B5EF4-FFF2-40B4-BE49-F238E27FC236}">
                <a16:creationId xmlns:a16="http://schemas.microsoft.com/office/drawing/2014/main" id="{A95EC7E7-8782-27EF-01EC-2D9878C6988C}"/>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8506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97527" y="1"/>
            <a:ext cx="6982691" cy="681644"/>
          </a:xfrm>
          <a:prstGeom prst="rect">
            <a:avLst/>
          </a:prstGeom>
          <a:noFill/>
          <a:ln/>
        </p:spPr>
        <p:txBody>
          <a:bodyPr wrap="squar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rPr>
              <a:t>Table of Contents</a:t>
            </a:r>
            <a:endParaRPr lang="en-US" sz="4450" dirty="0"/>
          </a:p>
        </p:txBody>
      </p:sp>
      <p:sp>
        <p:nvSpPr>
          <p:cNvPr id="16" name="Rectangle 15">
            <a:extLst>
              <a:ext uri="{FF2B5EF4-FFF2-40B4-BE49-F238E27FC236}">
                <a16:creationId xmlns:a16="http://schemas.microsoft.com/office/drawing/2014/main" id="{C7C6173A-FA56-B224-DCB2-E5FCFF3DF182}"/>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B243A66C-1F46-AE32-7077-998F08EA4425}"/>
              </a:ext>
            </a:extLst>
          </p:cNvPr>
          <p:cNvSpPr txBox="1"/>
          <p:nvPr/>
        </p:nvSpPr>
        <p:spPr>
          <a:xfrm>
            <a:off x="997527" y="873740"/>
            <a:ext cx="11234576" cy="7355860"/>
          </a:xfrm>
          <a:prstGeom prst="rect">
            <a:avLst/>
          </a:prstGeom>
          <a:noFill/>
        </p:spPr>
        <p:txBody>
          <a:bodyPr wrap="square" rtlCol="0">
            <a:spAutoFit/>
          </a:bodyPr>
          <a:lstStyle/>
          <a:p>
            <a:pPr marL="342900" indent="-342900">
              <a:buFont typeface="+mj-lt"/>
              <a:buAutoNum type="arabicPeriod"/>
            </a:pPr>
            <a:r>
              <a:rPr lang="en-US" sz="2000" b="1" dirty="0"/>
              <a:t>Introduction</a:t>
            </a:r>
            <a:br>
              <a:rPr lang="en-US" sz="2000" dirty="0"/>
            </a:br>
            <a:r>
              <a:rPr lang="en-US" sz="2000" dirty="0"/>
              <a:t>Navigating Urban Burial Challenges in South Africa</a:t>
            </a:r>
          </a:p>
          <a:p>
            <a:pPr marL="342900" indent="-342900">
              <a:buFont typeface="+mj-lt"/>
              <a:buAutoNum type="arabicPeriod"/>
            </a:pPr>
            <a:r>
              <a:rPr lang="en-US" sz="2000" b="1" dirty="0"/>
              <a:t>Purpose and Objectives</a:t>
            </a:r>
            <a:br>
              <a:rPr lang="en-US" sz="2000" dirty="0"/>
            </a:br>
            <a:r>
              <a:rPr lang="en-US" sz="2000" dirty="0"/>
              <a:t>Charting Sustainable Burial Practices</a:t>
            </a:r>
          </a:p>
          <a:p>
            <a:pPr marL="342900" indent="-342900">
              <a:buFont typeface="+mj-lt"/>
              <a:buAutoNum type="arabicPeriod"/>
            </a:pPr>
            <a:r>
              <a:rPr lang="en-US" sz="2000" b="1" dirty="0"/>
              <a:t>Conventional Practices</a:t>
            </a:r>
            <a:br>
              <a:rPr lang="en-US" sz="2000" dirty="0"/>
            </a:br>
            <a:r>
              <a:rPr lang="en-US" sz="2000" dirty="0"/>
              <a:t>Limitations of Traditional Urban Cemeteries</a:t>
            </a:r>
          </a:p>
          <a:p>
            <a:pPr marL="342900" indent="-342900">
              <a:buFont typeface="+mj-lt"/>
              <a:buAutoNum type="arabicPeriod"/>
            </a:pPr>
            <a:r>
              <a:rPr lang="en-US" sz="2000" b="1" dirty="0"/>
              <a:t>Conceptual Framework</a:t>
            </a:r>
            <a:br>
              <a:rPr lang="en-US" sz="2000" dirty="0"/>
            </a:br>
            <a:r>
              <a:rPr lang="en-US" sz="2000" dirty="0"/>
              <a:t>Ecological Modernization Theory (EMT)</a:t>
            </a:r>
          </a:p>
          <a:p>
            <a:pPr marL="342900" indent="-342900">
              <a:buFont typeface="+mj-lt"/>
              <a:buAutoNum type="arabicPeriod"/>
            </a:pPr>
            <a:r>
              <a:rPr lang="en-US" sz="2000" b="1" dirty="0"/>
              <a:t>EMT in Action</a:t>
            </a:r>
            <a:br>
              <a:rPr lang="en-US" sz="2000" dirty="0"/>
            </a:br>
            <a:r>
              <a:rPr lang="en-US" sz="2000" dirty="0"/>
              <a:t>Comparative City-Level Analysis</a:t>
            </a:r>
          </a:p>
          <a:p>
            <a:pPr marL="342900" indent="-342900">
              <a:buFont typeface="+mj-lt"/>
              <a:buAutoNum type="arabicPeriod"/>
            </a:pPr>
            <a:r>
              <a:rPr lang="en-US" sz="2000" b="1" dirty="0"/>
              <a:t>Methodology</a:t>
            </a:r>
            <a:br>
              <a:rPr lang="en-US" sz="2000" dirty="0"/>
            </a:br>
            <a:r>
              <a:rPr lang="en-US" sz="2000" dirty="0"/>
              <a:t>Qualitative Approach and Data Sources (2019–2024)</a:t>
            </a:r>
          </a:p>
          <a:p>
            <a:pPr marL="342900" indent="-342900">
              <a:buFont typeface="+mj-lt"/>
              <a:buAutoNum type="arabicPeriod"/>
            </a:pPr>
            <a:r>
              <a:rPr lang="en-US" sz="2000" b="1" dirty="0"/>
              <a:t>Findings: Cape Town</a:t>
            </a:r>
            <a:br>
              <a:rPr lang="en-US" sz="2000" dirty="0"/>
            </a:br>
            <a:r>
              <a:rPr lang="en-US" sz="2000" dirty="0"/>
              <a:t>Green Innovation and Pilot Projects</a:t>
            </a:r>
          </a:p>
          <a:p>
            <a:pPr marL="342900" indent="-342900">
              <a:buFont typeface="+mj-lt"/>
              <a:buAutoNum type="arabicPeriod"/>
            </a:pPr>
            <a:r>
              <a:rPr lang="en-US" sz="2000" b="1" dirty="0"/>
              <a:t>Durbanville Memorial Park</a:t>
            </a:r>
            <a:br>
              <a:rPr lang="en-US" sz="2000" dirty="0"/>
            </a:br>
            <a:r>
              <a:rPr lang="en-US" sz="2000" dirty="0"/>
              <a:t>A Case of Multifunctional Urban Burial</a:t>
            </a:r>
          </a:p>
          <a:p>
            <a:pPr marL="342900" indent="-342900">
              <a:buFont typeface="+mj-lt"/>
              <a:buAutoNum type="arabicPeriod"/>
            </a:pPr>
            <a:r>
              <a:rPr lang="en-US" sz="2000" b="1" dirty="0"/>
              <a:t>Findings: Johannesburg &amp; Durban</a:t>
            </a:r>
            <a:br>
              <a:rPr lang="en-US" sz="2000" dirty="0"/>
            </a:br>
            <a:r>
              <a:rPr lang="en-US" sz="2000" dirty="0"/>
              <a:t>Cultural Dynamics and Institutional Gaps</a:t>
            </a:r>
          </a:p>
          <a:p>
            <a:pPr marL="342900" indent="-342900">
              <a:buFont typeface="+mj-lt"/>
              <a:buAutoNum type="arabicPeriod"/>
            </a:pPr>
            <a:r>
              <a:rPr lang="en-US" sz="2000" b="1" dirty="0"/>
              <a:t>Conclusion</a:t>
            </a:r>
            <a:br>
              <a:rPr lang="en-US" sz="2000" dirty="0"/>
            </a:br>
            <a:r>
              <a:rPr lang="en-US" sz="2000" dirty="0"/>
              <a:t>Policy Gaps and Opportunities for Reform</a:t>
            </a:r>
          </a:p>
          <a:p>
            <a:pPr marL="342900" indent="-342900">
              <a:buFont typeface="+mj-lt"/>
              <a:buAutoNum type="arabicPeriod"/>
            </a:pPr>
            <a:r>
              <a:rPr lang="en-US" sz="2000" b="1" dirty="0"/>
              <a:t>Contact &amp; Acknowledgements</a:t>
            </a:r>
            <a:br>
              <a:rPr lang="en-US" sz="2000" dirty="0"/>
            </a:br>
            <a:r>
              <a:rPr lang="en-US" sz="2000" dirty="0"/>
              <a:t>Author and Supervisor Information</a:t>
            </a:r>
          </a:p>
          <a:p>
            <a:pPr marL="342900" indent="-342900">
              <a:buFont typeface="+mj-lt"/>
              <a:buAutoNum type="arabicPeriod"/>
            </a:pPr>
            <a:r>
              <a:rPr lang="en-US" sz="2000" b="1" dirty="0"/>
              <a:t>Thank You</a:t>
            </a:r>
            <a:endParaRPr lang="en-US" sz="2000" dirty="0"/>
          </a:p>
          <a:p>
            <a:endParaRPr lang="en-ZA" baseline="-25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DE22-A9A4-87EF-CBC3-52D4BCAC815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55F1912-F643-D841-F293-9561FA830F8D}"/>
              </a:ext>
            </a:extLst>
          </p:cNvPr>
          <p:cNvSpPr/>
          <p:nvPr/>
        </p:nvSpPr>
        <p:spPr>
          <a:xfrm>
            <a:off x="793790" y="920353"/>
            <a:ext cx="13042821" cy="1417558"/>
          </a:xfrm>
          <a:prstGeom prst="rect">
            <a:avLst/>
          </a:prstGeom>
          <a:noFill/>
          <a:ln/>
        </p:spPr>
        <p:txBody>
          <a:bodyPr wrap="squar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Introduction: Navigating Urban Burial Challenges</a:t>
            </a:r>
            <a:endParaRPr lang="en-US" sz="4450" dirty="0"/>
          </a:p>
        </p:txBody>
      </p:sp>
      <p:sp>
        <p:nvSpPr>
          <p:cNvPr id="3" name="Text 1">
            <a:extLst>
              <a:ext uri="{FF2B5EF4-FFF2-40B4-BE49-F238E27FC236}">
                <a16:creationId xmlns:a16="http://schemas.microsoft.com/office/drawing/2014/main" id="{3F08525C-6040-4DE4-1B1F-0DB9C5257AD4}"/>
              </a:ext>
            </a:extLst>
          </p:cNvPr>
          <p:cNvSpPr/>
          <p:nvPr/>
        </p:nvSpPr>
        <p:spPr>
          <a:xfrm>
            <a:off x="885230" y="2328028"/>
            <a:ext cx="13042821" cy="1815941"/>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Urban centers across the globe are grappling with mounting pressures on traditional burial spaces. South Africa, with its rapidly urbanizing population exceeding 67% (StatsSA, 2023), faces acute challenges of space scarcity and environmental degradation in its cemeteries. This study delves into how three key metropolitan areas Cape Town, Johannesburg, and Durban are responding to these challenges by integrating sustainable burial practices into their urban planning frameworks.</a:t>
            </a:r>
            <a:endParaRPr lang="en-US" sz="1750" dirty="0"/>
          </a:p>
        </p:txBody>
      </p:sp>
      <p:sp>
        <p:nvSpPr>
          <p:cNvPr id="4" name="Shape 2">
            <a:extLst>
              <a:ext uri="{FF2B5EF4-FFF2-40B4-BE49-F238E27FC236}">
                <a16:creationId xmlns:a16="http://schemas.microsoft.com/office/drawing/2014/main" id="{E570EBDB-6D62-8267-F9BE-54B0E60BBAB4}"/>
              </a:ext>
            </a:extLst>
          </p:cNvPr>
          <p:cNvSpPr/>
          <p:nvPr/>
        </p:nvSpPr>
        <p:spPr>
          <a:xfrm>
            <a:off x="793790" y="4498300"/>
            <a:ext cx="4196358" cy="2810947"/>
          </a:xfrm>
          <a:prstGeom prst="roundRect">
            <a:avLst>
              <a:gd name="adj" fmla="val 5205"/>
            </a:avLst>
          </a:prstGeom>
          <a:solidFill>
            <a:srgbClr val="E5F9F2">
              <a:alpha val="95000"/>
            </a:srgbClr>
          </a:solidFill>
          <a:ln w="30480">
            <a:solidFill>
              <a:srgbClr val="B7D5CA"/>
            </a:solidFill>
            <a:prstDash val="solid"/>
          </a:ln>
        </p:spPr>
      </p:sp>
      <p:sp>
        <p:nvSpPr>
          <p:cNvPr id="5" name="Shape 3">
            <a:extLst>
              <a:ext uri="{FF2B5EF4-FFF2-40B4-BE49-F238E27FC236}">
                <a16:creationId xmlns:a16="http://schemas.microsoft.com/office/drawing/2014/main" id="{FFC5FFAE-526B-2D0F-8DB9-C37D068EE835}"/>
              </a:ext>
            </a:extLst>
          </p:cNvPr>
          <p:cNvSpPr/>
          <p:nvPr/>
        </p:nvSpPr>
        <p:spPr>
          <a:xfrm>
            <a:off x="763310" y="4498300"/>
            <a:ext cx="121920" cy="2810947"/>
          </a:xfrm>
          <a:prstGeom prst="roundRect">
            <a:avLst>
              <a:gd name="adj" fmla="val 167442"/>
            </a:avLst>
          </a:prstGeom>
          <a:solidFill>
            <a:srgbClr val="006747"/>
          </a:solidFill>
          <a:ln/>
        </p:spPr>
      </p:sp>
      <p:sp>
        <p:nvSpPr>
          <p:cNvPr id="6" name="Text 4">
            <a:extLst>
              <a:ext uri="{FF2B5EF4-FFF2-40B4-BE49-F238E27FC236}">
                <a16:creationId xmlns:a16="http://schemas.microsoft.com/office/drawing/2014/main" id="{A7D3B1D1-CE8E-4F6B-745E-5FFC32664F23}"/>
              </a:ext>
            </a:extLst>
          </p:cNvPr>
          <p:cNvSpPr/>
          <p:nvPr/>
        </p:nvSpPr>
        <p:spPr>
          <a:xfrm>
            <a:off x="1142524" y="475559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Space Scarcity</a:t>
            </a:r>
            <a:endParaRPr lang="en-US" sz="2200" dirty="0"/>
          </a:p>
        </p:txBody>
      </p:sp>
      <p:sp>
        <p:nvSpPr>
          <p:cNvPr id="7" name="Text 5">
            <a:extLst>
              <a:ext uri="{FF2B5EF4-FFF2-40B4-BE49-F238E27FC236}">
                <a16:creationId xmlns:a16="http://schemas.microsoft.com/office/drawing/2014/main" id="{6DF0A2EA-EC9D-2B0B-C7F2-D9DC9C343FB6}"/>
              </a:ext>
            </a:extLst>
          </p:cNvPr>
          <p:cNvSpPr/>
          <p:nvPr/>
        </p:nvSpPr>
        <p:spPr>
          <a:xfrm>
            <a:off x="1142524" y="5246013"/>
            <a:ext cx="3590330" cy="1451610"/>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Limited land for new cemeteries in densely populated urban areas, leading to pressure on existing sites.</a:t>
            </a:r>
            <a:endParaRPr lang="en-US" sz="1750" dirty="0"/>
          </a:p>
        </p:txBody>
      </p:sp>
      <p:sp>
        <p:nvSpPr>
          <p:cNvPr id="8" name="Shape 6">
            <a:extLst>
              <a:ext uri="{FF2B5EF4-FFF2-40B4-BE49-F238E27FC236}">
                <a16:creationId xmlns:a16="http://schemas.microsoft.com/office/drawing/2014/main" id="{0C38755E-A701-8C5A-0BC7-69DD24FE8FAE}"/>
              </a:ext>
            </a:extLst>
          </p:cNvPr>
          <p:cNvSpPr/>
          <p:nvPr/>
        </p:nvSpPr>
        <p:spPr>
          <a:xfrm>
            <a:off x="5216962" y="4498300"/>
            <a:ext cx="4196358" cy="2810947"/>
          </a:xfrm>
          <a:prstGeom prst="roundRect">
            <a:avLst>
              <a:gd name="adj" fmla="val 5205"/>
            </a:avLst>
          </a:prstGeom>
          <a:solidFill>
            <a:srgbClr val="E5F9F2">
              <a:alpha val="95000"/>
            </a:srgbClr>
          </a:solidFill>
          <a:ln w="30480">
            <a:solidFill>
              <a:srgbClr val="B7D5CA"/>
            </a:solidFill>
            <a:prstDash val="solid"/>
          </a:ln>
        </p:spPr>
      </p:sp>
      <p:sp>
        <p:nvSpPr>
          <p:cNvPr id="9" name="Shape 7">
            <a:extLst>
              <a:ext uri="{FF2B5EF4-FFF2-40B4-BE49-F238E27FC236}">
                <a16:creationId xmlns:a16="http://schemas.microsoft.com/office/drawing/2014/main" id="{0C1A0836-D097-3F0D-117D-F6F4C5DAF37B}"/>
              </a:ext>
            </a:extLst>
          </p:cNvPr>
          <p:cNvSpPr/>
          <p:nvPr/>
        </p:nvSpPr>
        <p:spPr>
          <a:xfrm>
            <a:off x="5186482" y="4498300"/>
            <a:ext cx="121920" cy="2810947"/>
          </a:xfrm>
          <a:prstGeom prst="roundRect">
            <a:avLst>
              <a:gd name="adj" fmla="val 167442"/>
            </a:avLst>
          </a:prstGeom>
          <a:solidFill>
            <a:srgbClr val="006747"/>
          </a:solidFill>
          <a:ln/>
        </p:spPr>
      </p:sp>
      <p:sp>
        <p:nvSpPr>
          <p:cNvPr id="10" name="Text 8">
            <a:extLst>
              <a:ext uri="{FF2B5EF4-FFF2-40B4-BE49-F238E27FC236}">
                <a16:creationId xmlns:a16="http://schemas.microsoft.com/office/drawing/2014/main" id="{D19E0C89-5C01-7CCB-F204-F25558EC222E}"/>
              </a:ext>
            </a:extLst>
          </p:cNvPr>
          <p:cNvSpPr/>
          <p:nvPr/>
        </p:nvSpPr>
        <p:spPr>
          <a:xfrm>
            <a:off x="5565696" y="4755594"/>
            <a:ext cx="3590330" cy="708660"/>
          </a:xfrm>
          <a:prstGeom prst="rect">
            <a:avLst/>
          </a:prstGeom>
          <a:noFill/>
          <a:ln/>
        </p:spPr>
        <p:txBody>
          <a:bodyPr wrap="squar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Environmental Degradation</a:t>
            </a:r>
            <a:endParaRPr lang="en-US" sz="2200" dirty="0"/>
          </a:p>
        </p:txBody>
      </p:sp>
      <p:sp>
        <p:nvSpPr>
          <p:cNvPr id="11" name="Text 9">
            <a:extLst>
              <a:ext uri="{FF2B5EF4-FFF2-40B4-BE49-F238E27FC236}">
                <a16:creationId xmlns:a16="http://schemas.microsoft.com/office/drawing/2014/main" id="{A2BF9FFD-57CC-F70F-B276-6A942A1007D8}"/>
              </a:ext>
            </a:extLst>
          </p:cNvPr>
          <p:cNvSpPr/>
          <p:nvPr/>
        </p:nvSpPr>
        <p:spPr>
          <a:xfrm>
            <a:off x="5565696" y="5600343"/>
            <a:ext cx="3590330" cy="1451610"/>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Impacts of conventional burial practices, including groundwater contamination and land degradation.</a:t>
            </a:r>
            <a:endParaRPr lang="en-US" sz="1750" dirty="0"/>
          </a:p>
        </p:txBody>
      </p:sp>
      <p:sp>
        <p:nvSpPr>
          <p:cNvPr id="12" name="Shape 10">
            <a:extLst>
              <a:ext uri="{FF2B5EF4-FFF2-40B4-BE49-F238E27FC236}">
                <a16:creationId xmlns:a16="http://schemas.microsoft.com/office/drawing/2014/main" id="{11B731F2-18D1-BD22-B661-40034FC837AE}"/>
              </a:ext>
            </a:extLst>
          </p:cNvPr>
          <p:cNvSpPr/>
          <p:nvPr/>
        </p:nvSpPr>
        <p:spPr>
          <a:xfrm>
            <a:off x="9640133" y="4498300"/>
            <a:ext cx="4196358" cy="2810947"/>
          </a:xfrm>
          <a:prstGeom prst="roundRect">
            <a:avLst>
              <a:gd name="adj" fmla="val 5205"/>
            </a:avLst>
          </a:prstGeom>
          <a:solidFill>
            <a:srgbClr val="E5F9F2">
              <a:alpha val="95000"/>
            </a:srgbClr>
          </a:solidFill>
          <a:ln w="30480">
            <a:solidFill>
              <a:srgbClr val="B7D5CA"/>
            </a:solidFill>
            <a:prstDash val="solid"/>
          </a:ln>
        </p:spPr>
      </p:sp>
      <p:sp>
        <p:nvSpPr>
          <p:cNvPr id="13" name="Shape 11">
            <a:extLst>
              <a:ext uri="{FF2B5EF4-FFF2-40B4-BE49-F238E27FC236}">
                <a16:creationId xmlns:a16="http://schemas.microsoft.com/office/drawing/2014/main" id="{8F4A801D-CC96-47DC-DCB7-588EE3762E53}"/>
              </a:ext>
            </a:extLst>
          </p:cNvPr>
          <p:cNvSpPr/>
          <p:nvPr/>
        </p:nvSpPr>
        <p:spPr>
          <a:xfrm>
            <a:off x="9609653" y="4498300"/>
            <a:ext cx="121920" cy="2810947"/>
          </a:xfrm>
          <a:prstGeom prst="roundRect">
            <a:avLst>
              <a:gd name="adj" fmla="val 167442"/>
            </a:avLst>
          </a:prstGeom>
          <a:solidFill>
            <a:srgbClr val="006747"/>
          </a:solidFill>
          <a:ln/>
        </p:spPr>
      </p:sp>
      <p:sp>
        <p:nvSpPr>
          <p:cNvPr id="14" name="Text 12">
            <a:extLst>
              <a:ext uri="{FF2B5EF4-FFF2-40B4-BE49-F238E27FC236}">
                <a16:creationId xmlns:a16="http://schemas.microsoft.com/office/drawing/2014/main" id="{CD48D25F-98C1-1650-0F8B-8ADB7319A616}"/>
              </a:ext>
            </a:extLst>
          </p:cNvPr>
          <p:cNvSpPr/>
          <p:nvPr/>
        </p:nvSpPr>
        <p:spPr>
          <a:xfrm>
            <a:off x="9988868" y="4755594"/>
            <a:ext cx="3590330" cy="708660"/>
          </a:xfrm>
          <a:prstGeom prst="rect">
            <a:avLst/>
          </a:prstGeom>
          <a:noFill/>
          <a:ln/>
        </p:spPr>
        <p:txBody>
          <a:bodyPr wrap="squar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Cultural Shifts &amp; Adaptations</a:t>
            </a:r>
            <a:endParaRPr lang="en-US" sz="2200" dirty="0"/>
          </a:p>
        </p:txBody>
      </p:sp>
      <p:sp>
        <p:nvSpPr>
          <p:cNvPr id="15" name="Text 13">
            <a:extLst>
              <a:ext uri="{FF2B5EF4-FFF2-40B4-BE49-F238E27FC236}">
                <a16:creationId xmlns:a16="http://schemas.microsoft.com/office/drawing/2014/main" id="{4E313CB3-06FB-1D56-0AF1-D923CF8546A4}"/>
              </a:ext>
            </a:extLst>
          </p:cNvPr>
          <p:cNvSpPr/>
          <p:nvPr/>
        </p:nvSpPr>
        <p:spPr>
          <a:xfrm>
            <a:off x="9988868" y="5600343"/>
            <a:ext cx="3590330" cy="1088708"/>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Evolving societal attitudes towards death and remembrance, alongside traditional practices.</a:t>
            </a:r>
            <a:endParaRPr lang="en-US" sz="1750" dirty="0"/>
          </a:p>
        </p:txBody>
      </p:sp>
      <p:sp>
        <p:nvSpPr>
          <p:cNvPr id="16" name="Rectangle 15">
            <a:extLst>
              <a:ext uri="{FF2B5EF4-FFF2-40B4-BE49-F238E27FC236}">
                <a16:creationId xmlns:a16="http://schemas.microsoft.com/office/drawing/2014/main" id="{2D31B783-669B-A483-9099-06C11DAE0887}"/>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3861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639604"/>
            <a:ext cx="13042821" cy="1275874"/>
          </a:xfrm>
          <a:prstGeom prst="rect">
            <a:avLst/>
          </a:prstGeom>
          <a:noFill/>
          <a:ln/>
        </p:spPr>
        <p:txBody>
          <a:bodyPr wrap="square" lIns="0" tIns="0" rIns="0" bIns="0" rtlCol="0" anchor="t"/>
          <a:lstStyle/>
          <a:p>
            <a:pPr marL="0" indent="0" algn="l">
              <a:lnSpc>
                <a:spcPts val="5000"/>
              </a:lnSpc>
              <a:buNone/>
            </a:pPr>
            <a:r>
              <a:rPr lang="en-US" sz="4000" b="1" dirty="0">
                <a:solidFill>
                  <a:srgbClr val="006747"/>
                </a:solidFill>
                <a:latin typeface="Noto Serif SC Bold" pitchFamily="34" charset="0"/>
                <a:ea typeface="Noto Serif SC Bold" pitchFamily="34" charset="-122"/>
                <a:cs typeface="Noto Serif SC Bold" pitchFamily="34" charset="-120"/>
              </a:rPr>
              <a:t>Purpose and Objectives: Charting a Sustainable Path</a:t>
            </a:r>
            <a:endParaRPr lang="en-US" sz="4000" dirty="0"/>
          </a:p>
        </p:txBody>
      </p:sp>
      <p:sp>
        <p:nvSpPr>
          <p:cNvPr id="3" name="Text 1"/>
          <p:cNvSpPr/>
          <p:nvPr/>
        </p:nvSpPr>
        <p:spPr>
          <a:xfrm>
            <a:off x="793790" y="2323743"/>
            <a:ext cx="13042821" cy="653415"/>
          </a:xfrm>
          <a:prstGeom prst="rect">
            <a:avLst/>
          </a:prstGeom>
          <a:noFill/>
          <a:ln/>
        </p:spPr>
        <p:txBody>
          <a:bodyPr wrap="square" lIns="0" tIns="0" rIns="0" bIns="0" rtlCol="0" anchor="t"/>
          <a:lstStyle/>
          <a:p>
            <a:pPr marL="0" indent="0" algn="l">
              <a:lnSpc>
                <a:spcPts val="2550"/>
              </a:lnSpc>
              <a:buNone/>
            </a:pPr>
            <a:r>
              <a:rPr lang="en-US" sz="1600" dirty="0">
                <a:solidFill>
                  <a:srgbClr val="4B4A4A"/>
                </a:solidFill>
                <a:latin typeface="Geist" pitchFamily="34" charset="0"/>
                <a:ea typeface="Geist" pitchFamily="34" charset="-122"/>
                <a:cs typeface="Geist" pitchFamily="34" charset="-120"/>
              </a:rPr>
              <a:t>This research aims to critically assess the adoption of sustainable practices within South Africa's urban cemeteries. We focus on identifying innovative policies and on-the-ground initiatives that contribute to more ecologically sound and spatially efficient burial solutions.</a:t>
            </a:r>
            <a:endParaRPr lang="en-US" sz="1600" dirty="0"/>
          </a:p>
        </p:txBody>
      </p:sp>
      <p:sp>
        <p:nvSpPr>
          <p:cNvPr id="4" name="Shape 2"/>
          <p:cNvSpPr/>
          <p:nvPr/>
        </p:nvSpPr>
        <p:spPr>
          <a:xfrm>
            <a:off x="793790" y="3206710"/>
            <a:ext cx="6444853" cy="612338"/>
          </a:xfrm>
          <a:prstGeom prst="roundRect">
            <a:avLst>
              <a:gd name="adj" fmla="val 480076"/>
            </a:avLst>
          </a:prstGeom>
          <a:solidFill>
            <a:srgbClr val="D1EFE4"/>
          </a:solidFill>
          <a:ln w="7620">
            <a:solidFill>
              <a:srgbClr val="B7D5CA"/>
            </a:solidFill>
            <a:prstDash val="solid"/>
          </a:ln>
        </p:spPr>
      </p:sp>
      <p:sp>
        <p:nvSpPr>
          <p:cNvPr id="5" name="Text 3"/>
          <p:cNvSpPr/>
          <p:nvPr/>
        </p:nvSpPr>
        <p:spPr>
          <a:xfrm>
            <a:off x="3863102" y="3321487"/>
            <a:ext cx="306110" cy="382667"/>
          </a:xfrm>
          <a:prstGeom prst="rect">
            <a:avLst/>
          </a:prstGeom>
          <a:noFill/>
          <a:ln/>
        </p:spPr>
        <p:txBody>
          <a:bodyPr wrap="none" lIns="0" tIns="0" rIns="0" bIns="0" rtlCol="0" anchor="t"/>
          <a:lstStyle/>
          <a:p>
            <a:pPr marL="0" indent="0" algn="l">
              <a:lnSpc>
                <a:spcPts val="2400"/>
              </a:lnSpc>
              <a:buNone/>
            </a:pPr>
            <a:r>
              <a:rPr lang="en-US" sz="2400" b="1" dirty="0">
                <a:solidFill>
                  <a:srgbClr val="4B4A4A"/>
                </a:solidFill>
                <a:latin typeface="Noto Serif SC Bold" pitchFamily="34" charset="0"/>
                <a:ea typeface="Noto Serif SC Bold" pitchFamily="34" charset="-122"/>
                <a:cs typeface="Noto Serif SC Bold" pitchFamily="34" charset="-120"/>
              </a:rPr>
              <a:t>1</a:t>
            </a:r>
            <a:endParaRPr lang="en-US" sz="2400" dirty="0"/>
          </a:p>
        </p:txBody>
      </p:sp>
      <p:sp>
        <p:nvSpPr>
          <p:cNvPr id="6" name="Text 4"/>
          <p:cNvSpPr/>
          <p:nvPr/>
        </p:nvSpPr>
        <p:spPr>
          <a:xfrm>
            <a:off x="997863" y="4023122"/>
            <a:ext cx="3641884" cy="318849"/>
          </a:xfrm>
          <a:prstGeom prst="rect">
            <a:avLst/>
          </a:prstGeom>
          <a:noFill/>
          <a:ln/>
        </p:spPr>
        <p:txBody>
          <a:bodyPr wrap="none" lIns="0" tIns="0" rIns="0" bIns="0" rtlCol="0" anchor="t"/>
          <a:lstStyle/>
          <a:p>
            <a:pPr marL="0" indent="0" algn="l">
              <a:lnSpc>
                <a:spcPts val="2500"/>
              </a:lnSpc>
              <a:buNone/>
            </a:pPr>
            <a:r>
              <a:rPr lang="en-US" sz="2000" b="1" dirty="0">
                <a:solidFill>
                  <a:srgbClr val="4B4A4A"/>
                </a:solidFill>
                <a:latin typeface="Noto Serif SC Bold" pitchFamily="34" charset="0"/>
                <a:ea typeface="Noto Serif SC Bold" pitchFamily="34" charset="-122"/>
                <a:cs typeface="Noto Serif SC Bold" pitchFamily="34" charset="-120"/>
              </a:rPr>
              <a:t>Policy &amp; Practice Evaluation</a:t>
            </a:r>
            <a:endParaRPr lang="en-US" sz="2000" dirty="0"/>
          </a:p>
        </p:txBody>
      </p:sp>
      <p:sp>
        <p:nvSpPr>
          <p:cNvPr id="7" name="Text 5"/>
          <p:cNvSpPr/>
          <p:nvPr/>
        </p:nvSpPr>
        <p:spPr>
          <a:xfrm>
            <a:off x="997863" y="4464367"/>
            <a:ext cx="6036707" cy="653415"/>
          </a:xfrm>
          <a:prstGeom prst="rect">
            <a:avLst/>
          </a:prstGeom>
          <a:noFill/>
          <a:ln/>
        </p:spPr>
        <p:txBody>
          <a:bodyPr wrap="square" lIns="0" tIns="0" rIns="0" bIns="0" rtlCol="0" anchor="t"/>
          <a:lstStyle/>
          <a:p>
            <a:pPr marL="0" indent="0" algn="l">
              <a:lnSpc>
                <a:spcPts val="2550"/>
              </a:lnSpc>
              <a:buNone/>
            </a:pPr>
            <a:r>
              <a:rPr lang="en-US" sz="1600" dirty="0">
                <a:solidFill>
                  <a:srgbClr val="4B4A4A"/>
                </a:solidFill>
                <a:latin typeface="Geist" pitchFamily="34" charset="0"/>
                <a:ea typeface="Geist" pitchFamily="34" charset="-122"/>
                <a:cs typeface="Geist" pitchFamily="34" charset="-120"/>
              </a:rPr>
              <a:t>To evaluate current policy frameworks and practical innovations for sustainable cemetery management.</a:t>
            </a:r>
            <a:endParaRPr lang="en-US" sz="1600" dirty="0"/>
          </a:p>
        </p:txBody>
      </p:sp>
      <p:sp>
        <p:nvSpPr>
          <p:cNvPr id="8" name="Shape 6"/>
          <p:cNvSpPr/>
          <p:nvPr/>
        </p:nvSpPr>
        <p:spPr>
          <a:xfrm>
            <a:off x="7391638" y="3206710"/>
            <a:ext cx="6444972" cy="612338"/>
          </a:xfrm>
          <a:prstGeom prst="roundRect">
            <a:avLst>
              <a:gd name="adj" fmla="val 480076"/>
            </a:avLst>
          </a:prstGeom>
          <a:solidFill>
            <a:srgbClr val="D1EFE4"/>
          </a:solidFill>
          <a:ln w="7620">
            <a:solidFill>
              <a:srgbClr val="B7D5CA"/>
            </a:solidFill>
            <a:prstDash val="solid"/>
          </a:ln>
        </p:spPr>
      </p:sp>
      <p:sp>
        <p:nvSpPr>
          <p:cNvPr id="9" name="Text 7"/>
          <p:cNvSpPr/>
          <p:nvPr/>
        </p:nvSpPr>
        <p:spPr>
          <a:xfrm>
            <a:off x="10461069" y="3321487"/>
            <a:ext cx="306110" cy="382667"/>
          </a:xfrm>
          <a:prstGeom prst="rect">
            <a:avLst/>
          </a:prstGeom>
          <a:noFill/>
          <a:ln/>
        </p:spPr>
        <p:txBody>
          <a:bodyPr wrap="none" lIns="0" tIns="0" rIns="0" bIns="0" rtlCol="0" anchor="t"/>
          <a:lstStyle/>
          <a:p>
            <a:pPr marL="0" indent="0" algn="l">
              <a:lnSpc>
                <a:spcPts val="2400"/>
              </a:lnSpc>
              <a:buNone/>
            </a:pPr>
            <a:r>
              <a:rPr lang="en-US" sz="2400" b="1" dirty="0">
                <a:solidFill>
                  <a:srgbClr val="4B4A4A"/>
                </a:solidFill>
                <a:latin typeface="Noto Serif SC Bold" pitchFamily="34" charset="0"/>
                <a:ea typeface="Noto Serif SC Bold" pitchFamily="34" charset="-122"/>
                <a:cs typeface="Noto Serif SC Bold" pitchFamily="34" charset="-120"/>
              </a:rPr>
              <a:t>2</a:t>
            </a:r>
            <a:endParaRPr lang="en-US" sz="2400" dirty="0"/>
          </a:p>
        </p:txBody>
      </p:sp>
      <p:sp>
        <p:nvSpPr>
          <p:cNvPr id="10" name="Text 8"/>
          <p:cNvSpPr/>
          <p:nvPr/>
        </p:nvSpPr>
        <p:spPr>
          <a:xfrm>
            <a:off x="7595711" y="4023122"/>
            <a:ext cx="3054072" cy="318849"/>
          </a:xfrm>
          <a:prstGeom prst="rect">
            <a:avLst/>
          </a:prstGeom>
          <a:noFill/>
          <a:ln/>
        </p:spPr>
        <p:txBody>
          <a:bodyPr wrap="none" lIns="0" tIns="0" rIns="0" bIns="0" rtlCol="0" anchor="t"/>
          <a:lstStyle/>
          <a:p>
            <a:pPr marL="0" indent="0" algn="l">
              <a:lnSpc>
                <a:spcPts val="2500"/>
              </a:lnSpc>
              <a:buNone/>
            </a:pPr>
            <a:r>
              <a:rPr lang="en-US" sz="2000" b="1" dirty="0">
                <a:solidFill>
                  <a:srgbClr val="4B4A4A"/>
                </a:solidFill>
                <a:latin typeface="Noto Serif SC Bold" pitchFamily="34" charset="0"/>
                <a:ea typeface="Noto Serif SC Bold" pitchFamily="34" charset="-122"/>
                <a:cs typeface="Noto Serif SC Bold" pitchFamily="34" charset="-120"/>
              </a:rPr>
              <a:t>Urban Planning Review</a:t>
            </a:r>
            <a:endParaRPr lang="en-US" sz="2000" dirty="0"/>
          </a:p>
        </p:txBody>
      </p:sp>
      <p:sp>
        <p:nvSpPr>
          <p:cNvPr id="11" name="Text 9"/>
          <p:cNvSpPr/>
          <p:nvPr/>
        </p:nvSpPr>
        <p:spPr>
          <a:xfrm>
            <a:off x="7595711" y="4464367"/>
            <a:ext cx="6036826" cy="653415"/>
          </a:xfrm>
          <a:prstGeom prst="rect">
            <a:avLst/>
          </a:prstGeom>
          <a:noFill/>
          <a:ln/>
        </p:spPr>
        <p:txBody>
          <a:bodyPr wrap="square" lIns="0" tIns="0" rIns="0" bIns="0" rtlCol="0" anchor="t"/>
          <a:lstStyle/>
          <a:p>
            <a:pPr marL="0" indent="0" algn="l">
              <a:lnSpc>
                <a:spcPts val="2550"/>
              </a:lnSpc>
              <a:buNone/>
            </a:pPr>
            <a:r>
              <a:rPr lang="en-US" sz="1600" dirty="0">
                <a:solidFill>
                  <a:srgbClr val="4B4A4A"/>
                </a:solidFill>
                <a:latin typeface="Geist" pitchFamily="34" charset="0"/>
                <a:ea typeface="Geist" pitchFamily="34" charset="-122"/>
                <a:cs typeface="Geist" pitchFamily="34" charset="-120"/>
              </a:rPr>
              <a:t>To review existing planning policies in Cape Town, Johannesburg, and Durban concerning burial spaces.</a:t>
            </a:r>
            <a:endParaRPr lang="en-US" sz="1600" dirty="0"/>
          </a:p>
        </p:txBody>
      </p:sp>
      <p:sp>
        <p:nvSpPr>
          <p:cNvPr id="12" name="Shape 10"/>
          <p:cNvSpPr/>
          <p:nvPr/>
        </p:nvSpPr>
        <p:spPr>
          <a:xfrm>
            <a:off x="793790" y="5474851"/>
            <a:ext cx="6444853" cy="612338"/>
          </a:xfrm>
          <a:prstGeom prst="roundRect">
            <a:avLst>
              <a:gd name="adj" fmla="val 480076"/>
            </a:avLst>
          </a:prstGeom>
          <a:solidFill>
            <a:srgbClr val="D1EFE4"/>
          </a:solidFill>
          <a:ln w="7620">
            <a:solidFill>
              <a:srgbClr val="B7D5CA"/>
            </a:solidFill>
            <a:prstDash val="solid"/>
          </a:ln>
        </p:spPr>
      </p:sp>
      <p:sp>
        <p:nvSpPr>
          <p:cNvPr id="13" name="Text 11"/>
          <p:cNvSpPr/>
          <p:nvPr/>
        </p:nvSpPr>
        <p:spPr>
          <a:xfrm>
            <a:off x="3863102" y="5589627"/>
            <a:ext cx="306110" cy="382667"/>
          </a:xfrm>
          <a:prstGeom prst="rect">
            <a:avLst/>
          </a:prstGeom>
          <a:noFill/>
          <a:ln/>
        </p:spPr>
        <p:txBody>
          <a:bodyPr wrap="none" lIns="0" tIns="0" rIns="0" bIns="0" rtlCol="0" anchor="t"/>
          <a:lstStyle/>
          <a:p>
            <a:pPr marL="0" indent="0" algn="l">
              <a:lnSpc>
                <a:spcPts val="2400"/>
              </a:lnSpc>
              <a:buNone/>
            </a:pPr>
            <a:r>
              <a:rPr lang="en-US" sz="2400" b="1" dirty="0">
                <a:solidFill>
                  <a:srgbClr val="4B4A4A"/>
                </a:solidFill>
                <a:latin typeface="Noto Serif SC Bold" pitchFamily="34" charset="0"/>
                <a:ea typeface="Noto Serif SC Bold" pitchFamily="34" charset="-122"/>
                <a:cs typeface="Noto Serif SC Bold" pitchFamily="34" charset="-120"/>
              </a:rPr>
              <a:t>3</a:t>
            </a:r>
            <a:endParaRPr lang="en-US" sz="2400" dirty="0"/>
          </a:p>
        </p:txBody>
      </p:sp>
      <p:sp>
        <p:nvSpPr>
          <p:cNvPr id="14" name="Text 12"/>
          <p:cNvSpPr/>
          <p:nvPr/>
        </p:nvSpPr>
        <p:spPr>
          <a:xfrm>
            <a:off x="997863" y="6291263"/>
            <a:ext cx="3870960" cy="318849"/>
          </a:xfrm>
          <a:prstGeom prst="rect">
            <a:avLst/>
          </a:prstGeom>
          <a:noFill/>
          <a:ln/>
        </p:spPr>
        <p:txBody>
          <a:bodyPr wrap="none" lIns="0" tIns="0" rIns="0" bIns="0" rtlCol="0" anchor="t"/>
          <a:lstStyle/>
          <a:p>
            <a:pPr marL="0" indent="0" algn="l">
              <a:lnSpc>
                <a:spcPts val="2500"/>
              </a:lnSpc>
              <a:buNone/>
            </a:pPr>
            <a:r>
              <a:rPr lang="en-US" sz="2000" b="1" dirty="0">
                <a:solidFill>
                  <a:srgbClr val="4B4A4A"/>
                </a:solidFill>
                <a:latin typeface="Noto Serif SC Bold" pitchFamily="34" charset="0"/>
                <a:ea typeface="Noto Serif SC Bold" pitchFamily="34" charset="-122"/>
                <a:cs typeface="Noto Serif SC Bold" pitchFamily="34" charset="-120"/>
              </a:rPr>
              <a:t>Technology &amp; Green Practices</a:t>
            </a:r>
            <a:endParaRPr lang="en-US" sz="2000" dirty="0"/>
          </a:p>
        </p:txBody>
      </p:sp>
      <p:sp>
        <p:nvSpPr>
          <p:cNvPr id="15" name="Text 13"/>
          <p:cNvSpPr/>
          <p:nvPr/>
        </p:nvSpPr>
        <p:spPr>
          <a:xfrm>
            <a:off x="997863" y="6732508"/>
            <a:ext cx="6036707" cy="653415"/>
          </a:xfrm>
          <a:prstGeom prst="rect">
            <a:avLst/>
          </a:prstGeom>
          <a:noFill/>
          <a:ln/>
        </p:spPr>
        <p:txBody>
          <a:bodyPr wrap="square" lIns="0" tIns="0" rIns="0" bIns="0" rtlCol="0" anchor="t"/>
          <a:lstStyle/>
          <a:p>
            <a:pPr marL="0" indent="0" algn="l">
              <a:lnSpc>
                <a:spcPts val="2550"/>
              </a:lnSpc>
              <a:buNone/>
            </a:pPr>
            <a:r>
              <a:rPr lang="en-US" sz="1600" dirty="0">
                <a:solidFill>
                  <a:srgbClr val="4B4A4A"/>
                </a:solidFill>
                <a:latin typeface="Geist" pitchFamily="34" charset="0"/>
                <a:ea typeface="Geist" pitchFamily="34" charset="-122"/>
                <a:cs typeface="Geist" pitchFamily="34" charset="-120"/>
              </a:rPr>
              <a:t>To identify emerging green burial technologies and practices driving ecological transformation.</a:t>
            </a:r>
            <a:endParaRPr lang="en-US" sz="1600" dirty="0"/>
          </a:p>
        </p:txBody>
      </p:sp>
      <p:sp>
        <p:nvSpPr>
          <p:cNvPr id="16" name="Shape 14"/>
          <p:cNvSpPr/>
          <p:nvPr/>
        </p:nvSpPr>
        <p:spPr>
          <a:xfrm>
            <a:off x="7391638" y="5474851"/>
            <a:ext cx="6444972" cy="612338"/>
          </a:xfrm>
          <a:prstGeom prst="roundRect">
            <a:avLst>
              <a:gd name="adj" fmla="val 480076"/>
            </a:avLst>
          </a:prstGeom>
          <a:solidFill>
            <a:srgbClr val="D1EFE4"/>
          </a:solidFill>
          <a:ln w="7620">
            <a:solidFill>
              <a:srgbClr val="B7D5CA"/>
            </a:solidFill>
            <a:prstDash val="solid"/>
          </a:ln>
        </p:spPr>
      </p:sp>
      <p:sp>
        <p:nvSpPr>
          <p:cNvPr id="17" name="Text 15"/>
          <p:cNvSpPr/>
          <p:nvPr/>
        </p:nvSpPr>
        <p:spPr>
          <a:xfrm>
            <a:off x="10461069" y="5589627"/>
            <a:ext cx="306110" cy="382667"/>
          </a:xfrm>
          <a:prstGeom prst="rect">
            <a:avLst/>
          </a:prstGeom>
          <a:noFill/>
          <a:ln/>
        </p:spPr>
        <p:txBody>
          <a:bodyPr wrap="none" lIns="0" tIns="0" rIns="0" bIns="0" rtlCol="0" anchor="t"/>
          <a:lstStyle/>
          <a:p>
            <a:pPr marL="0" indent="0" algn="l">
              <a:lnSpc>
                <a:spcPts val="2400"/>
              </a:lnSpc>
              <a:buNone/>
            </a:pPr>
            <a:r>
              <a:rPr lang="en-US" sz="2400" b="1" dirty="0">
                <a:solidFill>
                  <a:srgbClr val="4B4A4A"/>
                </a:solidFill>
                <a:latin typeface="Noto Serif SC Bold" pitchFamily="34" charset="0"/>
                <a:ea typeface="Noto Serif SC Bold" pitchFamily="34" charset="-122"/>
                <a:cs typeface="Noto Serif SC Bold" pitchFamily="34" charset="-120"/>
              </a:rPr>
              <a:t>4</a:t>
            </a:r>
            <a:endParaRPr lang="en-US" sz="2400" dirty="0"/>
          </a:p>
        </p:txBody>
      </p:sp>
      <p:sp>
        <p:nvSpPr>
          <p:cNvPr id="18" name="Text 16"/>
          <p:cNvSpPr/>
          <p:nvPr/>
        </p:nvSpPr>
        <p:spPr>
          <a:xfrm>
            <a:off x="7595711" y="6291263"/>
            <a:ext cx="3243024" cy="318849"/>
          </a:xfrm>
          <a:prstGeom prst="rect">
            <a:avLst/>
          </a:prstGeom>
          <a:noFill/>
          <a:ln/>
        </p:spPr>
        <p:txBody>
          <a:bodyPr wrap="none" lIns="0" tIns="0" rIns="0" bIns="0" rtlCol="0" anchor="t"/>
          <a:lstStyle/>
          <a:p>
            <a:pPr marL="0" indent="0" algn="l">
              <a:lnSpc>
                <a:spcPts val="2500"/>
              </a:lnSpc>
              <a:buNone/>
            </a:pPr>
            <a:r>
              <a:rPr lang="en-US" sz="2000" b="1" dirty="0">
                <a:solidFill>
                  <a:srgbClr val="4B4A4A"/>
                </a:solidFill>
                <a:latin typeface="Noto Serif SC Bold" pitchFamily="34" charset="0"/>
                <a:ea typeface="Noto Serif SC Bold" pitchFamily="34" charset="-122"/>
                <a:cs typeface="Noto Serif SC Bold" pitchFamily="34" charset="-120"/>
              </a:rPr>
              <a:t>Stakeholder Engagement</a:t>
            </a:r>
            <a:endParaRPr lang="en-US" sz="2000" dirty="0"/>
          </a:p>
        </p:txBody>
      </p:sp>
      <p:sp>
        <p:nvSpPr>
          <p:cNvPr id="19" name="Text 17"/>
          <p:cNvSpPr/>
          <p:nvPr/>
        </p:nvSpPr>
        <p:spPr>
          <a:xfrm>
            <a:off x="7595711" y="6732508"/>
            <a:ext cx="6036826" cy="653415"/>
          </a:xfrm>
          <a:prstGeom prst="rect">
            <a:avLst/>
          </a:prstGeom>
          <a:noFill/>
          <a:ln/>
        </p:spPr>
        <p:txBody>
          <a:bodyPr wrap="square" lIns="0" tIns="0" rIns="0" bIns="0" rtlCol="0" anchor="t"/>
          <a:lstStyle/>
          <a:p>
            <a:pPr marL="0" indent="0" algn="l">
              <a:lnSpc>
                <a:spcPts val="2550"/>
              </a:lnSpc>
              <a:buNone/>
            </a:pPr>
            <a:r>
              <a:rPr lang="en-US" sz="1600" dirty="0">
                <a:solidFill>
                  <a:srgbClr val="4B4A4A"/>
                </a:solidFill>
                <a:latin typeface="Geist" pitchFamily="34" charset="0"/>
                <a:ea typeface="Geist" pitchFamily="34" charset="-122"/>
                <a:cs typeface="Geist" pitchFamily="34" charset="-120"/>
              </a:rPr>
              <a:t>To examine the role of key stakeholders crucial for successful implementation and community acceptance.</a:t>
            </a:r>
            <a:endParaRPr lang="en-US" sz="1600" dirty="0"/>
          </a:p>
        </p:txBody>
      </p:sp>
      <p:pic>
        <p:nvPicPr>
          <p:cNvPr id="20" name="Picture 19">
            <a:extLst>
              <a:ext uri="{FF2B5EF4-FFF2-40B4-BE49-F238E27FC236}">
                <a16:creationId xmlns:a16="http://schemas.microsoft.com/office/drawing/2014/main" id="{F36E3D72-CA1E-ABFA-862D-B42E7E4DC3F2}"/>
              </a:ext>
            </a:extLst>
          </p:cNvPr>
          <p:cNvPicPr>
            <a:picLocks noChangeAspect="1"/>
          </p:cNvPicPr>
          <p:nvPr/>
        </p:nvPicPr>
        <p:blipFill>
          <a:blip r:embed="rId3"/>
          <a:stretch>
            <a:fillRect/>
          </a:stretch>
        </p:blipFill>
        <p:spPr>
          <a:xfrm>
            <a:off x="12766830" y="7742992"/>
            <a:ext cx="1731414" cy="3353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773079"/>
            <a:ext cx="10889337" cy="708779"/>
          </a:xfrm>
          <a:prstGeom prst="rect">
            <a:avLst/>
          </a:prstGeom>
          <a:noFill/>
          <a:ln/>
        </p:spPr>
        <p:txBody>
          <a:bodyPr wrap="non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Methodology: A Qualitative Deep Dive</a:t>
            </a:r>
            <a:endParaRPr lang="en-US" sz="4450" dirty="0"/>
          </a:p>
        </p:txBody>
      </p:sp>
      <p:sp>
        <p:nvSpPr>
          <p:cNvPr id="3" name="Text 1"/>
          <p:cNvSpPr/>
          <p:nvPr/>
        </p:nvSpPr>
        <p:spPr>
          <a:xfrm>
            <a:off x="793790" y="2935486"/>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This study adopts a qualitative research approach, primarily relying on secondary data analysis spanning from 2019 to 2024. This methodology was chosen to navigate the complex policy landscapes and facilitate a robust cross-city comparison.</a:t>
            </a:r>
            <a:endParaRPr lang="en-US" sz="1750" dirty="0"/>
          </a:p>
        </p:txBody>
      </p:sp>
      <p:sp>
        <p:nvSpPr>
          <p:cNvPr id="4" name="Text 2"/>
          <p:cNvSpPr/>
          <p:nvPr/>
        </p:nvSpPr>
        <p:spPr>
          <a:xfrm>
            <a:off x="793790" y="4120515"/>
            <a:ext cx="6244709" cy="1451610"/>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B4A4A"/>
                </a:solidFill>
                <a:latin typeface="Geist" pitchFamily="34" charset="0"/>
                <a:ea typeface="Geist" pitchFamily="34" charset="-122"/>
                <a:cs typeface="Geist" pitchFamily="34" charset="-120"/>
              </a:rPr>
              <a:t>Data Sources: Municipal IDPs (Integrated Development Plans), SDFs (Spatial Development Frameworks), EIAs (Environmental Impact Assessments), and academic literature.</a:t>
            </a:r>
            <a:endParaRPr lang="en-US" sz="1750" dirty="0"/>
          </a:p>
        </p:txBody>
      </p:sp>
      <p:sp>
        <p:nvSpPr>
          <p:cNvPr id="5" name="Text 3"/>
          <p:cNvSpPr/>
          <p:nvPr/>
        </p:nvSpPr>
        <p:spPr>
          <a:xfrm>
            <a:off x="793790" y="5651421"/>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B4A4A"/>
                </a:solidFill>
                <a:latin typeface="Geist" pitchFamily="34" charset="0"/>
                <a:ea typeface="Geist" pitchFamily="34" charset="-122"/>
                <a:cs typeface="Geist" pitchFamily="34" charset="-120"/>
              </a:rPr>
              <a:t>Verification: All data sources were rigorously verified for credibility and official origin to ensure reliability.</a:t>
            </a:r>
            <a:endParaRPr lang="en-US" sz="1750" dirty="0"/>
          </a:p>
        </p:txBody>
      </p:sp>
      <p:sp>
        <p:nvSpPr>
          <p:cNvPr id="6" name="Text 4"/>
          <p:cNvSpPr/>
          <p:nvPr/>
        </p:nvSpPr>
        <p:spPr>
          <a:xfrm>
            <a:off x="7599521" y="4120515"/>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B4A4A"/>
                </a:solidFill>
                <a:latin typeface="Geist" pitchFamily="34" charset="0"/>
                <a:ea typeface="Geist" pitchFamily="34" charset="-122"/>
                <a:cs typeface="Geist" pitchFamily="34" charset="-120"/>
              </a:rPr>
              <a:t>Case Study Cities: Cape Town, Johannesburg, and Durban.</a:t>
            </a:r>
            <a:endParaRPr lang="en-US" sz="1750" dirty="0"/>
          </a:p>
        </p:txBody>
      </p:sp>
      <p:sp>
        <p:nvSpPr>
          <p:cNvPr id="7" name="Text 5"/>
          <p:cNvSpPr/>
          <p:nvPr/>
        </p:nvSpPr>
        <p:spPr>
          <a:xfrm>
            <a:off x="7599521" y="4925616"/>
            <a:ext cx="6244709"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B4A4A"/>
                </a:solidFill>
                <a:latin typeface="Geist" pitchFamily="34" charset="0"/>
                <a:ea typeface="Geist" pitchFamily="34" charset="-122"/>
                <a:cs typeface="Geist" pitchFamily="34" charset="-120"/>
              </a:rPr>
              <a:t>Analytical Tools: Thematic analysis was employed to identify recurring patterns and insights, complemented by a structured document review protocol.</a:t>
            </a:r>
            <a:endParaRPr lang="en-US" sz="1750" dirty="0"/>
          </a:p>
        </p:txBody>
      </p:sp>
      <p:sp>
        <p:nvSpPr>
          <p:cNvPr id="8" name="Rectangle 7">
            <a:extLst>
              <a:ext uri="{FF2B5EF4-FFF2-40B4-BE49-F238E27FC236}">
                <a16:creationId xmlns:a16="http://schemas.microsoft.com/office/drawing/2014/main" id="{336E0D9E-ADA4-1460-BBC6-F170988EE7F8}"/>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76920"/>
          </a:xfrm>
          <a:prstGeom prst="rect">
            <a:avLst/>
          </a:prstGeom>
        </p:spPr>
      </p:pic>
      <p:sp>
        <p:nvSpPr>
          <p:cNvPr id="3" name="Text 0"/>
          <p:cNvSpPr/>
          <p:nvPr/>
        </p:nvSpPr>
        <p:spPr>
          <a:xfrm>
            <a:off x="793790" y="4109204"/>
            <a:ext cx="13042821" cy="1417558"/>
          </a:xfrm>
          <a:prstGeom prst="rect">
            <a:avLst/>
          </a:prstGeom>
          <a:noFill/>
          <a:ln/>
        </p:spPr>
        <p:txBody>
          <a:bodyPr wrap="squar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Conventional Cemetery Practices in South Africa</a:t>
            </a:r>
            <a:endParaRPr lang="en-US" sz="4450" dirty="0"/>
          </a:p>
        </p:txBody>
      </p:sp>
      <p:sp>
        <p:nvSpPr>
          <p:cNvPr id="4" name="Text 1"/>
          <p:cNvSpPr/>
          <p:nvPr/>
        </p:nvSpPr>
        <p:spPr>
          <a:xfrm>
            <a:off x="793790" y="586692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Traditional cemeteries in South Africa, as in many parts of the world, often feature dense rows of headstones, manicured lawns requiring extensive water and chemical use, and significant land footprint. These practices, while culturally embedded, present considerable environmental and spatial challenges in rapidly expanding urban areas.</a:t>
            </a:r>
            <a:endParaRPr lang="en-US" sz="1750" dirty="0"/>
          </a:p>
        </p:txBody>
      </p:sp>
      <p:sp>
        <p:nvSpPr>
          <p:cNvPr id="5" name="Rectangle 4">
            <a:extLst>
              <a:ext uri="{FF2B5EF4-FFF2-40B4-BE49-F238E27FC236}">
                <a16:creationId xmlns:a16="http://schemas.microsoft.com/office/drawing/2014/main" id="{4604B378-CD0D-D2C6-AA8A-8CC968A8E399}"/>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9383" y="612338"/>
            <a:ext cx="13071634" cy="1183005"/>
          </a:xfrm>
          <a:prstGeom prst="rect">
            <a:avLst/>
          </a:prstGeom>
          <a:noFill/>
          <a:ln/>
        </p:spPr>
        <p:txBody>
          <a:bodyPr wrap="square" lIns="0" tIns="0" rIns="0" bIns="0" rtlCol="0" anchor="t"/>
          <a:lstStyle/>
          <a:p>
            <a:pPr marL="0" indent="0" algn="l">
              <a:lnSpc>
                <a:spcPts val="4650"/>
              </a:lnSpc>
              <a:buNone/>
            </a:pPr>
            <a:r>
              <a:rPr lang="en-US" sz="3700" b="1" dirty="0">
                <a:solidFill>
                  <a:srgbClr val="006747"/>
                </a:solidFill>
                <a:latin typeface="Noto Serif SC Bold" pitchFamily="34" charset="0"/>
                <a:ea typeface="Noto Serif SC Bold" pitchFamily="34" charset="-122"/>
                <a:cs typeface="Noto Serif SC Bold" pitchFamily="34" charset="-120"/>
              </a:rPr>
              <a:t>Conceptual Framework: Ecological Modernization Theory (EMT)</a:t>
            </a:r>
            <a:endParaRPr lang="en-US" sz="3700" dirty="0"/>
          </a:p>
        </p:txBody>
      </p:sp>
      <p:sp>
        <p:nvSpPr>
          <p:cNvPr id="3" name="Text 1"/>
          <p:cNvSpPr/>
          <p:nvPr/>
        </p:nvSpPr>
        <p:spPr>
          <a:xfrm>
            <a:off x="779383" y="2173843"/>
            <a:ext cx="13071634" cy="605790"/>
          </a:xfrm>
          <a:prstGeom prst="rect">
            <a:avLst/>
          </a:prstGeom>
          <a:noFill/>
          <a:ln/>
        </p:spPr>
        <p:txBody>
          <a:bodyPr wrap="squar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Our analysis is framed by the Ecological Modernization Theory (EMT), which posits that environmental problems can be addressed through the very institutional systems that created them, via continuous reform and innovation.</a:t>
            </a:r>
            <a:endParaRPr lang="en-US" sz="1450" dirty="0"/>
          </a:p>
        </p:txBody>
      </p:sp>
      <p:sp>
        <p:nvSpPr>
          <p:cNvPr id="4" name="Text 2"/>
          <p:cNvSpPr/>
          <p:nvPr/>
        </p:nvSpPr>
        <p:spPr>
          <a:xfrm>
            <a:off x="2720816" y="3461980"/>
            <a:ext cx="2366129" cy="295632"/>
          </a:xfrm>
          <a:prstGeom prst="rect">
            <a:avLst/>
          </a:prstGeom>
          <a:noFill/>
          <a:ln/>
        </p:spPr>
        <p:txBody>
          <a:bodyPr wrap="none" lIns="0" tIns="0" rIns="0" bIns="0" rtlCol="0" anchor="t"/>
          <a:lstStyle/>
          <a:p>
            <a:pPr marL="0" indent="0" algn="r">
              <a:lnSpc>
                <a:spcPts val="2300"/>
              </a:lnSpc>
              <a:buNone/>
            </a:pPr>
            <a:r>
              <a:rPr lang="en-US" sz="1850" b="1" dirty="0">
                <a:solidFill>
                  <a:srgbClr val="4B4A4A"/>
                </a:solidFill>
                <a:latin typeface="Noto Serif SC Bold" pitchFamily="34" charset="0"/>
                <a:ea typeface="Noto Serif SC Bold" pitchFamily="34" charset="-122"/>
                <a:cs typeface="Noto Serif SC Bold" pitchFamily="34" charset="-120"/>
              </a:rPr>
              <a:t>Policy Innovation</a:t>
            </a:r>
            <a:endParaRPr lang="en-US" sz="1850" dirty="0"/>
          </a:p>
        </p:txBody>
      </p:sp>
      <p:sp>
        <p:nvSpPr>
          <p:cNvPr id="5" name="Text 3"/>
          <p:cNvSpPr/>
          <p:nvPr/>
        </p:nvSpPr>
        <p:spPr>
          <a:xfrm>
            <a:off x="779383" y="3871079"/>
            <a:ext cx="4307562" cy="302895"/>
          </a:xfrm>
          <a:prstGeom prst="rect">
            <a:avLst/>
          </a:prstGeom>
          <a:noFill/>
          <a:ln/>
        </p:spPr>
        <p:txBody>
          <a:bodyPr wrap="none" lIns="0" tIns="0" rIns="0" bIns="0" rtlCol="0" anchor="t"/>
          <a:lstStyle/>
          <a:p>
            <a:pPr marL="0" indent="0" algn="r">
              <a:lnSpc>
                <a:spcPts val="2350"/>
              </a:lnSpc>
              <a:buNone/>
            </a:pPr>
            <a:r>
              <a:rPr lang="en-US" sz="1450" dirty="0">
                <a:solidFill>
                  <a:srgbClr val="4B4A4A"/>
                </a:solidFill>
                <a:latin typeface="Geist" pitchFamily="34" charset="0"/>
                <a:ea typeface="Geist" pitchFamily="34" charset="-122"/>
                <a:cs typeface="Geist" pitchFamily="34" charset="-120"/>
              </a:rPr>
              <a:t>Progressive environmental policies.</a:t>
            </a:r>
            <a:endParaRPr lang="en-US" sz="1450" dirty="0"/>
          </a:p>
        </p:txBody>
      </p:sp>
      <p:pic>
        <p:nvPicPr>
          <p:cNvPr id="6" name="Image 0" descr="preencoded.png"/>
          <p:cNvPicPr>
            <a:picLocks noChangeAspect="1"/>
          </p:cNvPicPr>
          <p:nvPr/>
        </p:nvPicPr>
        <p:blipFill>
          <a:blip r:embed="rId3"/>
          <a:stretch>
            <a:fillRect/>
          </a:stretch>
        </p:blipFill>
        <p:spPr>
          <a:xfrm>
            <a:off x="5370790" y="2992517"/>
            <a:ext cx="3888700" cy="3888700"/>
          </a:xfrm>
          <a:prstGeom prst="rect">
            <a:avLst/>
          </a:prstGeom>
        </p:spPr>
      </p:pic>
      <p:pic>
        <p:nvPicPr>
          <p:cNvPr id="7" name="Image 1" descr="preencoded.png"/>
          <p:cNvPicPr>
            <a:picLocks noChangeAspect="1"/>
          </p:cNvPicPr>
          <p:nvPr/>
        </p:nvPicPr>
        <p:blipFill>
          <a:blip r:embed="rId4"/>
          <a:stretch>
            <a:fillRect/>
          </a:stretch>
        </p:blipFill>
        <p:spPr>
          <a:xfrm>
            <a:off x="6390918" y="3646170"/>
            <a:ext cx="283131" cy="353973"/>
          </a:xfrm>
          <a:prstGeom prst="rect">
            <a:avLst/>
          </a:prstGeom>
        </p:spPr>
      </p:pic>
      <p:sp>
        <p:nvSpPr>
          <p:cNvPr id="8" name="Text 4"/>
          <p:cNvSpPr/>
          <p:nvPr/>
        </p:nvSpPr>
        <p:spPr>
          <a:xfrm>
            <a:off x="9543336" y="3461980"/>
            <a:ext cx="3174683" cy="295632"/>
          </a:xfrm>
          <a:prstGeom prst="rect">
            <a:avLst/>
          </a:prstGeom>
          <a:noFill/>
          <a:ln/>
        </p:spPr>
        <p:txBody>
          <a:bodyPr wrap="none" lIns="0" tIns="0" rIns="0" bIns="0" rtlCol="0" anchor="t"/>
          <a:lstStyle/>
          <a:p>
            <a:pPr marL="0" indent="0" algn="l">
              <a:lnSpc>
                <a:spcPts val="2300"/>
              </a:lnSpc>
              <a:buNone/>
            </a:pPr>
            <a:r>
              <a:rPr lang="en-US" sz="1850" b="1" dirty="0">
                <a:solidFill>
                  <a:srgbClr val="4B4A4A"/>
                </a:solidFill>
                <a:latin typeface="Noto Serif SC Bold" pitchFamily="34" charset="0"/>
                <a:ea typeface="Noto Serif SC Bold" pitchFamily="34" charset="-122"/>
                <a:cs typeface="Noto Serif SC Bold" pitchFamily="34" charset="-120"/>
              </a:rPr>
              <a:t>Stakeholder Collaboration</a:t>
            </a:r>
            <a:endParaRPr lang="en-US" sz="1850" dirty="0"/>
          </a:p>
        </p:txBody>
      </p:sp>
      <p:sp>
        <p:nvSpPr>
          <p:cNvPr id="9" name="Text 5"/>
          <p:cNvSpPr/>
          <p:nvPr/>
        </p:nvSpPr>
        <p:spPr>
          <a:xfrm>
            <a:off x="9543336" y="3871079"/>
            <a:ext cx="4307681" cy="302895"/>
          </a:xfrm>
          <a:prstGeom prst="rect">
            <a:avLst/>
          </a:prstGeom>
          <a:noFill/>
          <a:ln/>
        </p:spPr>
        <p:txBody>
          <a:bodyPr wrap="non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Cooperation among diverse groups.</a:t>
            </a:r>
            <a:endParaRPr lang="en-US" sz="1450" dirty="0"/>
          </a:p>
        </p:txBody>
      </p:sp>
      <p:pic>
        <p:nvPicPr>
          <p:cNvPr id="10" name="Image 2" descr="preencoded.png"/>
          <p:cNvPicPr>
            <a:picLocks noChangeAspect="1"/>
          </p:cNvPicPr>
          <p:nvPr/>
        </p:nvPicPr>
        <p:blipFill>
          <a:blip r:embed="rId5"/>
          <a:stretch>
            <a:fillRect/>
          </a:stretch>
        </p:blipFill>
        <p:spPr>
          <a:xfrm>
            <a:off x="5370790" y="2992517"/>
            <a:ext cx="3888700" cy="3888700"/>
          </a:xfrm>
          <a:prstGeom prst="rect">
            <a:avLst/>
          </a:prstGeom>
        </p:spPr>
      </p:pic>
      <p:pic>
        <p:nvPicPr>
          <p:cNvPr id="11" name="Image 3" descr="preencoded.png"/>
          <p:cNvPicPr>
            <a:picLocks noChangeAspect="1"/>
          </p:cNvPicPr>
          <p:nvPr/>
        </p:nvPicPr>
        <p:blipFill>
          <a:blip r:embed="rId6"/>
          <a:stretch>
            <a:fillRect/>
          </a:stretch>
        </p:blipFill>
        <p:spPr>
          <a:xfrm>
            <a:off x="8287107" y="3977164"/>
            <a:ext cx="283131" cy="353973"/>
          </a:xfrm>
          <a:prstGeom prst="rect">
            <a:avLst/>
          </a:prstGeom>
        </p:spPr>
      </p:pic>
      <p:sp>
        <p:nvSpPr>
          <p:cNvPr id="12" name="Text 6"/>
          <p:cNvSpPr/>
          <p:nvPr/>
        </p:nvSpPr>
        <p:spPr>
          <a:xfrm>
            <a:off x="9543336" y="5396746"/>
            <a:ext cx="3402687" cy="295632"/>
          </a:xfrm>
          <a:prstGeom prst="rect">
            <a:avLst/>
          </a:prstGeom>
          <a:noFill/>
          <a:ln/>
        </p:spPr>
        <p:txBody>
          <a:bodyPr wrap="none" lIns="0" tIns="0" rIns="0" bIns="0" rtlCol="0" anchor="t"/>
          <a:lstStyle/>
          <a:p>
            <a:pPr marL="0" indent="0" algn="l">
              <a:lnSpc>
                <a:spcPts val="2300"/>
              </a:lnSpc>
              <a:buNone/>
            </a:pPr>
            <a:r>
              <a:rPr lang="en-US" sz="1850" b="1" dirty="0">
                <a:solidFill>
                  <a:srgbClr val="4B4A4A"/>
                </a:solidFill>
                <a:latin typeface="Noto Serif SC Bold" pitchFamily="34" charset="0"/>
                <a:ea typeface="Noto Serif SC Bold" pitchFamily="34" charset="-122"/>
                <a:cs typeface="Noto Serif SC Bold" pitchFamily="34" charset="-120"/>
              </a:rPr>
              <a:t>Technological Advancement</a:t>
            </a:r>
            <a:endParaRPr lang="en-US" sz="1850" dirty="0"/>
          </a:p>
        </p:txBody>
      </p:sp>
      <p:sp>
        <p:nvSpPr>
          <p:cNvPr id="13" name="Text 7"/>
          <p:cNvSpPr/>
          <p:nvPr/>
        </p:nvSpPr>
        <p:spPr>
          <a:xfrm>
            <a:off x="9543336" y="5805845"/>
            <a:ext cx="4307681" cy="605790"/>
          </a:xfrm>
          <a:prstGeom prst="rect">
            <a:avLst/>
          </a:prstGeom>
          <a:noFill/>
          <a:ln/>
        </p:spPr>
        <p:txBody>
          <a:bodyPr wrap="squar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New tools for environmental management (e.g., GIS).</a:t>
            </a:r>
            <a:endParaRPr lang="en-US" sz="1450" dirty="0"/>
          </a:p>
        </p:txBody>
      </p:sp>
      <p:pic>
        <p:nvPicPr>
          <p:cNvPr id="14" name="Image 4" descr="preencoded.png"/>
          <p:cNvPicPr>
            <a:picLocks noChangeAspect="1"/>
          </p:cNvPicPr>
          <p:nvPr/>
        </p:nvPicPr>
        <p:blipFill>
          <a:blip r:embed="rId7"/>
          <a:stretch>
            <a:fillRect/>
          </a:stretch>
        </p:blipFill>
        <p:spPr>
          <a:xfrm>
            <a:off x="5370790" y="2992517"/>
            <a:ext cx="3888700" cy="3888700"/>
          </a:xfrm>
          <a:prstGeom prst="rect">
            <a:avLst/>
          </a:prstGeom>
        </p:spPr>
      </p:pic>
      <p:pic>
        <p:nvPicPr>
          <p:cNvPr id="15" name="Image 5" descr="preencoded.png"/>
          <p:cNvPicPr>
            <a:picLocks noChangeAspect="1"/>
          </p:cNvPicPr>
          <p:nvPr/>
        </p:nvPicPr>
        <p:blipFill>
          <a:blip r:embed="rId8"/>
          <a:stretch>
            <a:fillRect/>
          </a:stretch>
        </p:blipFill>
        <p:spPr>
          <a:xfrm>
            <a:off x="7956113" y="5873353"/>
            <a:ext cx="283131" cy="353973"/>
          </a:xfrm>
          <a:prstGeom prst="rect">
            <a:avLst/>
          </a:prstGeom>
        </p:spPr>
      </p:pic>
      <p:sp>
        <p:nvSpPr>
          <p:cNvPr id="16" name="Text 8"/>
          <p:cNvSpPr/>
          <p:nvPr/>
        </p:nvSpPr>
        <p:spPr>
          <a:xfrm>
            <a:off x="1877258" y="5548193"/>
            <a:ext cx="3209687" cy="295632"/>
          </a:xfrm>
          <a:prstGeom prst="rect">
            <a:avLst/>
          </a:prstGeom>
          <a:noFill/>
          <a:ln/>
        </p:spPr>
        <p:txBody>
          <a:bodyPr wrap="none" lIns="0" tIns="0" rIns="0" bIns="0" rtlCol="0" anchor="t"/>
          <a:lstStyle/>
          <a:p>
            <a:pPr marL="0" indent="0" algn="r">
              <a:lnSpc>
                <a:spcPts val="2300"/>
              </a:lnSpc>
              <a:buNone/>
            </a:pPr>
            <a:r>
              <a:rPr lang="en-US" sz="1850" b="1" dirty="0">
                <a:solidFill>
                  <a:srgbClr val="4B4A4A"/>
                </a:solidFill>
                <a:latin typeface="Noto Serif SC Bold" pitchFamily="34" charset="0"/>
                <a:ea typeface="Noto Serif SC Bold" pitchFamily="34" charset="-122"/>
                <a:cs typeface="Noto Serif SC Bold" pitchFamily="34" charset="-120"/>
              </a:rPr>
              <a:t>Ecological Transformation</a:t>
            </a:r>
            <a:endParaRPr lang="en-US" sz="1850" dirty="0"/>
          </a:p>
        </p:txBody>
      </p:sp>
      <p:sp>
        <p:nvSpPr>
          <p:cNvPr id="17" name="Text 9"/>
          <p:cNvSpPr/>
          <p:nvPr/>
        </p:nvSpPr>
        <p:spPr>
          <a:xfrm>
            <a:off x="779383" y="5957292"/>
            <a:ext cx="4307562" cy="302895"/>
          </a:xfrm>
          <a:prstGeom prst="rect">
            <a:avLst/>
          </a:prstGeom>
          <a:noFill/>
          <a:ln/>
        </p:spPr>
        <p:txBody>
          <a:bodyPr wrap="none" lIns="0" tIns="0" rIns="0" bIns="0" rtlCol="0" anchor="t"/>
          <a:lstStyle/>
          <a:p>
            <a:pPr marL="0" indent="0" algn="r">
              <a:lnSpc>
                <a:spcPts val="2350"/>
              </a:lnSpc>
              <a:buNone/>
            </a:pPr>
            <a:r>
              <a:rPr lang="en-US" sz="1450" dirty="0">
                <a:solidFill>
                  <a:srgbClr val="4B4A4A"/>
                </a:solidFill>
                <a:latin typeface="Geist" pitchFamily="34" charset="0"/>
                <a:ea typeface="Geist" pitchFamily="34" charset="-122"/>
                <a:cs typeface="Geist" pitchFamily="34" charset="-120"/>
              </a:rPr>
              <a:t>Resulting green burial practices.</a:t>
            </a:r>
            <a:endParaRPr lang="en-US" sz="1450" dirty="0"/>
          </a:p>
        </p:txBody>
      </p:sp>
      <p:pic>
        <p:nvPicPr>
          <p:cNvPr id="18" name="Image 6" descr="preencoded.png"/>
          <p:cNvPicPr>
            <a:picLocks noChangeAspect="1"/>
          </p:cNvPicPr>
          <p:nvPr/>
        </p:nvPicPr>
        <p:blipFill>
          <a:blip r:embed="rId9"/>
          <a:stretch>
            <a:fillRect/>
          </a:stretch>
        </p:blipFill>
        <p:spPr>
          <a:xfrm>
            <a:off x="5370790" y="2992517"/>
            <a:ext cx="3888700" cy="3888700"/>
          </a:xfrm>
          <a:prstGeom prst="rect">
            <a:avLst/>
          </a:prstGeom>
        </p:spPr>
      </p:pic>
      <p:pic>
        <p:nvPicPr>
          <p:cNvPr id="19" name="Image 7" descr="preencoded.png"/>
          <p:cNvPicPr>
            <a:picLocks noChangeAspect="1"/>
          </p:cNvPicPr>
          <p:nvPr/>
        </p:nvPicPr>
        <p:blipFill>
          <a:blip r:embed="rId10"/>
          <a:stretch>
            <a:fillRect/>
          </a:stretch>
        </p:blipFill>
        <p:spPr>
          <a:xfrm>
            <a:off x="6059924" y="5542359"/>
            <a:ext cx="283131" cy="353973"/>
          </a:xfrm>
          <a:prstGeom prst="rect">
            <a:avLst/>
          </a:prstGeom>
        </p:spPr>
      </p:pic>
      <p:sp>
        <p:nvSpPr>
          <p:cNvPr id="20" name="Text 10"/>
          <p:cNvSpPr/>
          <p:nvPr/>
        </p:nvSpPr>
        <p:spPr>
          <a:xfrm>
            <a:off x="779383" y="7094101"/>
            <a:ext cx="13071634" cy="605790"/>
          </a:xfrm>
          <a:prstGeom prst="rect">
            <a:avLst/>
          </a:prstGeom>
          <a:noFill/>
          <a:ln/>
        </p:spPr>
        <p:txBody>
          <a:bodyPr wrap="squar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This framework helps explain the varied municipal responses, such as Cape Town's success compared to the cultural resistance observed in Johannesburg and Durban.</a:t>
            </a:r>
            <a:endParaRPr lang="en-US" sz="1450" dirty="0"/>
          </a:p>
        </p:txBody>
      </p:sp>
      <p:sp>
        <p:nvSpPr>
          <p:cNvPr id="21" name="Rectangle 20">
            <a:extLst>
              <a:ext uri="{FF2B5EF4-FFF2-40B4-BE49-F238E27FC236}">
                <a16:creationId xmlns:a16="http://schemas.microsoft.com/office/drawing/2014/main" id="{1829BDAD-A2F8-C00C-5A16-C3ED19D28563}"/>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131213"/>
            <a:ext cx="11756827" cy="708779"/>
          </a:xfrm>
          <a:prstGeom prst="rect">
            <a:avLst/>
          </a:prstGeom>
          <a:noFill/>
          <a:ln/>
        </p:spPr>
        <p:txBody>
          <a:bodyPr wrap="non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EMT in Action: Interpreting the Findings</a:t>
            </a:r>
            <a:endParaRPr lang="en-US" sz="4450" dirty="0"/>
          </a:p>
        </p:txBody>
      </p:sp>
      <p:sp>
        <p:nvSpPr>
          <p:cNvPr id="3" name="Text 1"/>
          <p:cNvSpPr/>
          <p:nvPr/>
        </p:nvSpPr>
        <p:spPr>
          <a:xfrm>
            <a:off x="793790" y="229362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The application of the Ecological Modernization Theory reveals distinct trajectories in the three case study cities, highlighting varying degrees of success in integrating sustainable cemetery practices.</a:t>
            </a:r>
            <a:endParaRPr lang="en-US" sz="1750" dirty="0"/>
          </a:p>
        </p:txBody>
      </p:sp>
      <p:sp>
        <p:nvSpPr>
          <p:cNvPr id="4" name="Shape 2"/>
          <p:cNvSpPr/>
          <p:nvPr/>
        </p:nvSpPr>
        <p:spPr>
          <a:xfrm>
            <a:off x="793790" y="3614738"/>
            <a:ext cx="4196358" cy="3483531"/>
          </a:xfrm>
          <a:prstGeom prst="roundRect">
            <a:avLst>
              <a:gd name="adj" fmla="val 4200"/>
            </a:avLst>
          </a:prstGeom>
          <a:solidFill>
            <a:srgbClr val="E5F9F2">
              <a:alpha val="95000"/>
            </a:srgbClr>
          </a:solidFill>
          <a:ln/>
        </p:spPr>
      </p:sp>
      <p:sp>
        <p:nvSpPr>
          <p:cNvPr id="5" name="Shape 3"/>
          <p:cNvSpPr/>
          <p:nvPr/>
        </p:nvSpPr>
        <p:spPr>
          <a:xfrm>
            <a:off x="793790" y="3584258"/>
            <a:ext cx="4196358" cy="121920"/>
          </a:xfrm>
          <a:prstGeom prst="roundRect">
            <a:avLst>
              <a:gd name="adj" fmla="val 167442"/>
            </a:avLst>
          </a:prstGeom>
          <a:solidFill>
            <a:srgbClr val="006747"/>
          </a:solidFill>
          <a:ln/>
        </p:spPr>
      </p:sp>
      <p:sp>
        <p:nvSpPr>
          <p:cNvPr id="6" name="Shape 4"/>
          <p:cNvSpPr/>
          <p:nvPr/>
        </p:nvSpPr>
        <p:spPr>
          <a:xfrm>
            <a:off x="2551688" y="3274576"/>
            <a:ext cx="680442" cy="680442"/>
          </a:xfrm>
          <a:prstGeom prst="roundRect">
            <a:avLst>
              <a:gd name="adj" fmla="val 134383"/>
            </a:avLst>
          </a:prstGeom>
          <a:solidFill>
            <a:srgbClr val="006747"/>
          </a:solidFill>
          <a:ln/>
        </p:spPr>
      </p:sp>
      <p:sp>
        <p:nvSpPr>
          <p:cNvPr id="7" name="Text 5"/>
          <p:cNvSpPr/>
          <p:nvPr/>
        </p:nvSpPr>
        <p:spPr>
          <a:xfrm>
            <a:off x="2755761" y="3444716"/>
            <a:ext cx="272177" cy="340162"/>
          </a:xfrm>
          <a:prstGeom prst="rect">
            <a:avLst/>
          </a:prstGeom>
          <a:noFill/>
          <a:ln/>
        </p:spPr>
        <p:txBody>
          <a:bodyPr wrap="none" lIns="0" tIns="0" rIns="0" bIns="0" rtlCol="0" anchor="t"/>
          <a:lstStyle/>
          <a:p>
            <a:pPr marL="0" indent="0" algn="l">
              <a:lnSpc>
                <a:spcPts val="3400"/>
              </a:lnSpc>
              <a:buNone/>
            </a:pPr>
            <a:r>
              <a:rPr lang="en-US" sz="2100" b="1" dirty="0">
                <a:solidFill>
                  <a:srgbClr val="FFFFFF"/>
                </a:solidFill>
                <a:latin typeface="Noto Serif SC Bold" pitchFamily="34" charset="0"/>
                <a:ea typeface="Noto Serif SC Bold" pitchFamily="34" charset="-122"/>
                <a:cs typeface="Noto Serif SC Bold" pitchFamily="34" charset="-120"/>
              </a:rPr>
              <a:t>1</a:t>
            </a:r>
            <a:endParaRPr lang="en-US" sz="2100" dirty="0"/>
          </a:p>
        </p:txBody>
      </p:sp>
      <p:sp>
        <p:nvSpPr>
          <p:cNvPr id="8" name="Text 6"/>
          <p:cNvSpPr/>
          <p:nvPr/>
        </p:nvSpPr>
        <p:spPr>
          <a:xfrm>
            <a:off x="1051084" y="4181713"/>
            <a:ext cx="3681770" cy="708660"/>
          </a:xfrm>
          <a:prstGeom prst="rect">
            <a:avLst/>
          </a:prstGeom>
          <a:noFill/>
          <a:ln/>
        </p:spPr>
        <p:txBody>
          <a:bodyPr wrap="squar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Cape Town: A Model of EMT Application</a:t>
            </a:r>
            <a:endParaRPr lang="en-US" sz="2200" dirty="0"/>
          </a:p>
        </p:txBody>
      </p:sp>
      <p:sp>
        <p:nvSpPr>
          <p:cNvPr id="9" name="Text 7"/>
          <p:cNvSpPr/>
          <p:nvPr/>
        </p:nvSpPr>
        <p:spPr>
          <a:xfrm>
            <a:off x="1051084" y="5026462"/>
            <a:ext cx="3681770" cy="1814513"/>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Demonstrates successful EMT application through municipal innovation, proactive pilot projects, and robust stakeholder coordination.</a:t>
            </a:r>
            <a:endParaRPr lang="en-US" sz="1750" dirty="0"/>
          </a:p>
        </p:txBody>
      </p:sp>
      <p:sp>
        <p:nvSpPr>
          <p:cNvPr id="10" name="Shape 8"/>
          <p:cNvSpPr/>
          <p:nvPr/>
        </p:nvSpPr>
        <p:spPr>
          <a:xfrm>
            <a:off x="5216962" y="3614738"/>
            <a:ext cx="4196358" cy="3483531"/>
          </a:xfrm>
          <a:prstGeom prst="roundRect">
            <a:avLst>
              <a:gd name="adj" fmla="val 4200"/>
            </a:avLst>
          </a:prstGeom>
          <a:solidFill>
            <a:srgbClr val="E5F9F2">
              <a:alpha val="95000"/>
            </a:srgbClr>
          </a:solidFill>
          <a:ln/>
        </p:spPr>
      </p:sp>
      <p:sp>
        <p:nvSpPr>
          <p:cNvPr id="11" name="Shape 9"/>
          <p:cNvSpPr/>
          <p:nvPr/>
        </p:nvSpPr>
        <p:spPr>
          <a:xfrm>
            <a:off x="5216962" y="3584258"/>
            <a:ext cx="4196358" cy="121920"/>
          </a:xfrm>
          <a:prstGeom prst="roundRect">
            <a:avLst>
              <a:gd name="adj" fmla="val 167442"/>
            </a:avLst>
          </a:prstGeom>
          <a:solidFill>
            <a:srgbClr val="006747"/>
          </a:solidFill>
          <a:ln/>
        </p:spPr>
      </p:sp>
      <p:sp>
        <p:nvSpPr>
          <p:cNvPr id="12" name="Shape 10"/>
          <p:cNvSpPr/>
          <p:nvPr/>
        </p:nvSpPr>
        <p:spPr>
          <a:xfrm>
            <a:off x="6974860" y="3274576"/>
            <a:ext cx="680442" cy="680442"/>
          </a:xfrm>
          <a:prstGeom prst="roundRect">
            <a:avLst>
              <a:gd name="adj" fmla="val 134383"/>
            </a:avLst>
          </a:prstGeom>
          <a:solidFill>
            <a:srgbClr val="006747"/>
          </a:solidFill>
          <a:ln/>
        </p:spPr>
      </p:sp>
      <p:sp>
        <p:nvSpPr>
          <p:cNvPr id="13" name="Text 11"/>
          <p:cNvSpPr/>
          <p:nvPr/>
        </p:nvSpPr>
        <p:spPr>
          <a:xfrm>
            <a:off x="7178933" y="3444716"/>
            <a:ext cx="272177" cy="340162"/>
          </a:xfrm>
          <a:prstGeom prst="rect">
            <a:avLst/>
          </a:prstGeom>
          <a:noFill/>
          <a:ln/>
        </p:spPr>
        <p:txBody>
          <a:bodyPr wrap="none" lIns="0" tIns="0" rIns="0" bIns="0" rtlCol="0" anchor="t"/>
          <a:lstStyle/>
          <a:p>
            <a:pPr marL="0" indent="0" algn="l">
              <a:lnSpc>
                <a:spcPts val="3400"/>
              </a:lnSpc>
              <a:buNone/>
            </a:pPr>
            <a:r>
              <a:rPr lang="en-US" sz="2100" b="1" dirty="0">
                <a:solidFill>
                  <a:srgbClr val="FFFFFF"/>
                </a:solidFill>
                <a:latin typeface="Noto Serif SC Bold" pitchFamily="34" charset="0"/>
                <a:ea typeface="Noto Serif SC Bold" pitchFamily="34" charset="-122"/>
                <a:cs typeface="Noto Serif SC Bold" pitchFamily="34" charset="-120"/>
              </a:rPr>
              <a:t>2</a:t>
            </a:r>
            <a:endParaRPr lang="en-US" sz="2100" dirty="0"/>
          </a:p>
        </p:txBody>
      </p:sp>
      <p:sp>
        <p:nvSpPr>
          <p:cNvPr id="14" name="Text 12"/>
          <p:cNvSpPr/>
          <p:nvPr/>
        </p:nvSpPr>
        <p:spPr>
          <a:xfrm>
            <a:off x="5474256" y="4181713"/>
            <a:ext cx="3681770" cy="708660"/>
          </a:xfrm>
          <a:prstGeom prst="rect">
            <a:avLst/>
          </a:prstGeom>
          <a:noFill/>
          <a:ln/>
        </p:spPr>
        <p:txBody>
          <a:bodyPr wrap="squar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Johannesburg: Challenges to EMT</a:t>
            </a:r>
            <a:endParaRPr lang="en-US" sz="2200" dirty="0"/>
          </a:p>
        </p:txBody>
      </p:sp>
      <p:sp>
        <p:nvSpPr>
          <p:cNvPr id="15" name="Text 13"/>
          <p:cNvSpPr/>
          <p:nvPr/>
        </p:nvSpPr>
        <p:spPr>
          <a:xfrm>
            <a:off x="5474256" y="5026462"/>
            <a:ext cx="3681770" cy="1451610"/>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Encounters significant hurdles, with institutional inertia and strong cultural resistance impeding the pace of reform.</a:t>
            </a:r>
            <a:endParaRPr lang="en-US" sz="1750" dirty="0"/>
          </a:p>
        </p:txBody>
      </p:sp>
      <p:sp>
        <p:nvSpPr>
          <p:cNvPr id="16" name="Shape 14"/>
          <p:cNvSpPr/>
          <p:nvPr/>
        </p:nvSpPr>
        <p:spPr>
          <a:xfrm>
            <a:off x="9640133" y="3614738"/>
            <a:ext cx="4196358" cy="3483531"/>
          </a:xfrm>
          <a:prstGeom prst="roundRect">
            <a:avLst>
              <a:gd name="adj" fmla="val 4200"/>
            </a:avLst>
          </a:prstGeom>
          <a:solidFill>
            <a:srgbClr val="E5F9F2">
              <a:alpha val="95000"/>
            </a:srgbClr>
          </a:solidFill>
          <a:ln/>
        </p:spPr>
      </p:sp>
      <p:sp>
        <p:nvSpPr>
          <p:cNvPr id="17" name="Shape 15"/>
          <p:cNvSpPr/>
          <p:nvPr/>
        </p:nvSpPr>
        <p:spPr>
          <a:xfrm>
            <a:off x="9640133" y="3584258"/>
            <a:ext cx="4196358" cy="121920"/>
          </a:xfrm>
          <a:prstGeom prst="roundRect">
            <a:avLst>
              <a:gd name="adj" fmla="val 167442"/>
            </a:avLst>
          </a:prstGeom>
          <a:solidFill>
            <a:srgbClr val="006747"/>
          </a:solidFill>
          <a:ln/>
        </p:spPr>
      </p:sp>
      <p:sp>
        <p:nvSpPr>
          <p:cNvPr id="18" name="Shape 16"/>
          <p:cNvSpPr/>
          <p:nvPr/>
        </p:nvSpPr>
        <p:spPr>
          <a:xfrm>
            <a:off x="11398032" y="3274576"/>
            <a:ext cx="680442" cy="680442"/>
          </a:xfrm>
          <a:prstGeom prst="roundRect">
            <a:avLst>
              <a:gd name="adj" fmla="val 134383"/>
            </a:avLst>
          </a:prstGeom>
          <a:solidFill>
            <a:srgbClr val="006747"/>
          </a:solidFill>
          <a:ln/>
        </p:spPr>
      </p:sp>
      <p:sp>
        <p:nvSpPr>
          <p:cNvPr id="19" name="Text 17"/>
          <p:cNvSpPr/>
          <p:nvPr/>
        </p:nvSpPr>
        <p:spPr>
          <a:xfrm>
            <a:off x="11602105" y="3444716"/>
            <a:ext cx="272177" cy="340162"/>
          </a:xfrm>
          <a:prstGeom prst="rect">
            <a:avLst/>
          </a:prstGeom>
          <a:noFill/>
          <a:ln/>
        </p:spPr>
        <p:txBody>
          <a:bodyPr wrap="none" lIns="0" tIns="0" rIns="0" bIns="0" rtlCol="0" anchor="t"/>
          <a:lstStyle/>
          <a:p>
            <a:pPr marL="0" indent="0" algn="l">
              <a:lnSpc>
                <a:spcPts val="3400"/>
              </a:lnSpc>
              <a:buNone/>
            </a:pPr>
            <a:r>
              <a:rPr lang="en-US" sz="2100" b="1" dirty="0">
                <a:solidFill>
                  <a:srgbClr val="FFFFFF"/>
                </a:solidFill>
                <a:latin typeface="Noto Serif SC Bold" pitchFamily="34" charset="0"/>
                <a:ea typeface="Noto Serif SC Bold" pitchFamily="34" charset="-122"/>
                <a:cs typeface="Noto Serif SC Bold" pitchFamily="34" charset="-120"/>
              </a:rPr>
              <a:t>3</a:t>
            </a:r>
            <a:endParaRPr lang="en-US" sz="2100" dirty="0"/>
          </a:p>
        </p:txBody>
      </p:sp>
      <p:sp>
        <p:nvSpPr>
          <p:cNvPr id="20" name="Text 18"/>
          <p:cNvSpPr/>
          <p:nvPr/>
        </p:nvSpPr>
        <p:spPr>
          <a:xfrm>
            <a:off x="9897427" y="4181713"/>
            <a:ext cx="3681770" cy="1062990"/>
          </a:xfrm>
          <a:prstGeom prst="rect">
            <a:avLst/>
          </a:prstGeom>
          <a:noFill/>
          <a:ln/>
        </p:spPr>
        <p:txBody>
          <a:bodyPr wrap="squar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Durban: Culturally Sensitive, but Lacking EMT Drivers</a:t>
            </a:r>
            <a:endParaRPr lang="en-US" sz="2200" dirty="0"/>
          </a:p>
        </p:txBody>
      </p:sp>
      <p:sp>
        <p:nvSpPr>
          <p:cNvPr id="21" name="Text 19"/>
          <p:cNvSpPr/>
          <p:nvPr/>
        </p:nvSpPr>
        <p:spPr>
          <a:xfrm>
            <a:off x="9897427" y="5380792"/>
            <a:ext cx="3681770" cy="1451610"/>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Prioritizes cultural consultation but shows weakness in leveraging policy and technological drivers central to EMT.</a:t>
            </a:r>
            <a:endParaRPr lang="en-US" sz="1750" dirty="0"/>
          </a:p>
        </p:txBody>
      </p:sp>
      <p:sp>
        <p:nvSpPr>
          <p:cNvPr id="22" name="Rectangle 21">
            <a:extLst>
              <a:ext uri="{FF2B5EF4-FFF2-40B4-BE49-F238E27FC236}">
                <a16:creationId xmlns:a16="http://schemas.microsoft.com/office/drawing/2014/main" id="{A19F6708-4677-B276-F5B5-1F002944149C}"/>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004774"/>
            <a:ext cx="11614547" cy="708779"/>
          </a:xfrm>
          <a:prstGeom prst="rect">
            <a:avLst/>
          </a:prstGeom>
          <a:noFill/>
          <a:ln/>
        </p:spPr>
        <p:txBody>
          <a:bodyPr wrap="non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Findings: Cape Town's Green Leadership</a:t>
            </a:r>
            <a:endParaRPr lang="en-US" sz="4450" dirty="0"/>
          </a:p>
        </p:txBody>
      </p:sp>
      <p:sp>
        <p:nvSpPr>
          <p:cNvPr id="3" name="Text 1"/>
          <p:cNvSpPr/>
          <p:nvPr/>
        </p:nvSpPr>
        <p:spPr>
          <a:xfrm>
            <a:off x="793790" y="316718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Cape Town emerges as a trailblazer in sustainable cemetery innovation, setting a precedent for other South African cities. Its integrated approach demonstrates a strong commitment to ecological modernization within urban planning.</a:t>
            </a:r>
            <a:endParaRPr lang="en-US" sz="1750" dirty="0"/>
          </a:p>
        </p:txBody>
      </p:sp>
      <p:pic>
        <p:nvPicPr>
          <p:cNvPr id="4" name="Image 0" descr="preencoded.png"/>
          <p:cNvPicPr>
            <a:picLocks noChangeAspect="1"/>
          </p:cNvPicPr>
          <p:nvPr/>
        </p:nvPicPr>
        <p:blipFill>
          <a:blip r:embed="rId3"/>
          <a:stretch>
            <a:fillRect/>
          </a:stretch>
        </p:blipFill>
        <p:spPr>
          <a:xfrm>
            <a:off x="793790" y="4148138"/>
            <a:ext cx="566976" cy="566976"/>
          </a:xfrm>
          <a:prstGeom prst="rect">
            <a:avLst/>
          </a:prstGeom>
        </p:spPr>
      </p:pic>
      <p:sp>
        <p:nvSpPr>
          <p:cNvPr id="5" name="Text 2"/>
          <p:cNvSpPr/>
          <p:nvPr/>
        </p:nvSpPr>
        <p:spPr>
          <a:xfrm>
            <a:off x="1644253" y="428279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Pilot Projects</a:t>
            </a:r>
            <a:endParaRPr lang="en-US" sz="2200" dirty="0"/>
          </a:p>
        </p:txBody>
      </p:sp>
      <p:sp>
        <p:nvSpPr>
          <p:cNvPr id="6" name="Text 3"/>
          <p:cNvSpPr/>
          <p:nvPr/>
        </p:nvSpPr>
        <p:spPr>
          <a:xfrm>
            <a:off x="1644253" y="4773216"/>
            <a:ext cx="3308152"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Successful initiatives like the Durbanville Natural Burial Zone.</a:t>
            </a:r>
            <a:endParaRPr lang="en-US" sz="1750" dirty="0"/>
          </a:p>
        </p:txBody>
      </p:sp>
      <p:pic>
        <p:nvPicPr>
          <p:cNvPr id="7" name="Image 1" descr="preencoded.png"/>
          <p:cNvPicPr>
            <a:picLocks noChangeAspect="1"/>
          </p:cNvPicPr>
          <p:nvPr/>
        </p:nvPicPr>
        <p:blipFill>
          <a:blip r:embed="rId4"/>
          <a:stretch>
            <a:fillRect/>
          </a:stretch>
        </p:blipFill>
        <p:spPr>
          <a:xfrm>
            <a:off x="5235893" y="4148138"/>
            <a:ext cx="566976" cy="566976"/>
          </a:xfrm>
          <a:prstGeom prst="rect">
            <a:avLst/>
          </a:prstGeom>
        </p:spPr>
      </p:pic>
      <p:sp>
        <p:nvSpPr>
          <p:cNvPr id="8" name="Text 4"/>
          <p:cNvSpPr/>
          <p:nvPr/>
        </p:nvSpPr>
        <p:spPr>
          <a:xfrm>
            <a:off x="6086356" y="4282797"/>
            <a:ext cx="2964656"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Ecological Corridors</a:t>
            </a:r>
            <a:endParaRPr lang="en-US" sz="2200" dirty="0"/>
          </a:p>
        </p:txBody>
      </p:sp>
      <p:sp>
        <p:nvSpPr>
          <p:cNvPr id="9" name="Text 5"/>
          <p:cNvSpPr/>
          <p:nvPr/>
        </p:nvSpPr>
        <p:spPr>
          <a:xfrm>
            <a:off x="6086356" y="4773216"/>
            <a:ext cx="3308152" cy="1451610"/>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Integration of cemeteries into broader urban ecological networks, enhancing biodiversity.</a:t>
            </a:r>
            <a:endParaRPr lang="en-US" sz="1750" dirty="0"/>
          </a:p>
        </p:txBody>
      </p:sp>
      <p:pic>
        <p:nvPicPr>
          <p:cNvPr id="10" name="Image 2" descr="preencoded.png"/>
          <p:cNvPicPr>
            <a:picLocks noChangeAspect="1"/>
          </p:cNvPicPr>
          <p:nvPr/>
        </p:nvPicPr>
        <p:blipFill>
          <a:blip r:embed="rId5"/>
          <a:stretch>
            <a:fillRect/>
          </a:stretch>
        </p:blipFill>
        <p:spPr>
          <a:xfrm>
            <a:off x="9677995" y="4148138"/>
            <a:ext cx="566976" cy="566976"/>
          </a:xfrm>
          <a:prstGeom prst="rect">
            <a:avLst/>
          </a:prstGeom>
        </p:spPr>
      </p:pic>
      <p:sp>
        <p:nvSpPr>
          <p:cNvPr id="11" name="Text 6"/>
          <p:cNvSpPr/>
          <p:nvPr/>
        </p:nvSpPr>
        <p:spPr>
          <a:xfrm>
            <a:off x="10528459" y="4282797"/>
            <a:ext cx="301430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Strong Collaboration</a:t>
            </a:r>
            <a:endParaRPr lang="en-US" sz="2200" dirty="0"/>
          </a:p>
        </p:txBody>
      </p:sp>
      <p:sp>
        <p:nvSpPr>
          <p:cNvPr id="12" name="Text 7"/>
          <p:cNvSpPr/>
          <p:nvPr/>
        </p:nvSpPr>
        <p:spPr>
          <a:xfrm>
            <a:off x="10528459" y="4773216"/>
            <a:ext cx="3308152" cy="1451610"/>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Effective partnerships between city planners, conservation groups, and environmental officials.</a:t>
            </a:r>
            <a:endParaRPr lang="en-US" sz="1750" dirty="0"/>
          </a:p>
        </p:txBody>
      </p:sp>
      <p:sp>
        <p:nvSpPr>
          <p:cNvPr id="13" name="Rectangle 12">
            <a:extLst>
              <a:ext uri="{FF2B5EF4-FFF2-40B4-BE49-F238E27FC236}">
                <a16:creationId xmlns:a16="http://schemas.microsoft.com/office/drawing/2014/main" id="{2D0FB0AE-BC6B-7722-F2EB-35EDE78F7C20}"/>
              </a:ext>
            </a:extLst>
          </p:cNvPr>
          <p:cNvSpPr/>
          <p:nvPr/>
        </p:nvSpPr>
        <p:spPr>
          <a:xfrm>
            <a:off x="12816485" y="7773660"/>
            <a:ext cx="1717399" cy="3211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2639</TotalTime>
  <Words>1517</Words>
  <Application>Microsoft Office PowerPoint</Application>
  <PresentationFormat>Custom</PresentationFormat>
  <Paragraphs>129</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Segoe UI Black</vt:lpstr>
      <vt:lpstr>Geist</vt:lpstr>
      <vt:lpstr>Rockwell Extra Bold</vt:lpstr>
      <vt:lpstr>Noto Serif SC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WALTER NGEMA</dc:creator>
  <cp:lastModifiedBy>Bongumusa Walter Ngema</cp:lastModifiedBy>
  <cp:revision>7</cp:revision>
  <dcterms:created xsi:type="dcterms:W3CDTF">2025-08-04T08:40:31Z</dcterms:created>
  <dcterms:modified xsi:type="dcterms:W3CDTF">2025-08-07T10:54:12Z</dcterms:modified>
</cp:coreProperties>
</file>