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63" r:id="rId4"/>
    <p:sldId id="258" r:id="rId5"/>
    <p:sldId id="259" r:id="rId6"/>
    <p:sldId id="260" r:id="rId7"/>
    <p:sldId id="261" r:id="rId8"/>
    <p:sldId id="265" r:id="rId9"/>
    <p:sldId id="264" r:id="rId10"/>
    <p:sldId id="262"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58"/>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209B3-E7E6-5942-B47D-924C052005E4}"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9CF7C3-F848-794C-8C5F-2540B8406BDC}" type="slidenum">
              <a:rPr lang="en-US" smtClean="0"/>
              <a:t>‹#›</a:t>
            </a:fld>
            <a:endParaRPr lang="en-US"/>
          </a:p>
        </p:txBody>
      </p:sp>
    </p:spTree>
    <p:extLst>
      <p:ext uri="{BB962C8B-B14F-4D97-AF65-F5344CB8AC3E}">
        <p14:creationId xmlns:p14="http://schemas.microsoft.com/office/powerpoint/2010/main" val="194836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5FF21-128F-B0B2-727C-97DBD23E2D77}"/>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6B83F58-3CE7-C9AE-97E5-E652125C3C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F3DEF61B-02D4-B3EC-1D4A-F5FCF69E68B2}"/>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84E71133-2AFB-F862-C47C-9E4C5840F1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457CA-D2FA-2902-E5B6-B24D779B1CF4}"/>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560295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C3106-8446-D12E-D3DF-E4880D6E1001}"/>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9B3DD353-78C1-0B8E-3D7F-109462A6A1C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595D907C-3108-6A13-4A6A-4926CA28EDA2}"/>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BC65B2BE-7271-4585-4001-E113AE853A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E8ADF-B30F-18EF-9FE6-1F2D579E0D41}"/>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4100948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283ACC-0CE7-8860-9AD2-48FC58AB8D2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9B1C2A5-CABD-BFEA-E981-E5AEE847D33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6D8650-824F-16FF-7D05-F1FCECD579AF}"/>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01AC0A48-71BB-EBE2-0532-AB6F51D94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3B62F-D9DA-5EE2-B242-E139F6718597}"/>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383578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0819-584A-C162-D6D6-DA6B8294BCD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3E93E74-82E7-5999-4182-3A8AF6E1646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8DC8F73-972D-0EF7-FA63-C05733ECB83E}"/>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13BDDE91-930C-08D7-EF09-532E1725E6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7EF90-492B-6BE7-0D7B-D9F14E81D39D}"/>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245662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03AC-AD67-170E-477F-8BE8EB8A5C92}"/>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66DCAE7-F117-A577-0098-2BD9BC1D3CC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7791C1C-AD75-F19A-8027-5588F1609001}"/>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5004FBD0-4C17-AC96-F372-A2613AECB1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6404-1535-3CD9-9D19-97241B43C5DB}"/>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321417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BF32-46CF-7551-94BE-8BB263CA508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DCCF7FE-32EC-3C2A-66C6-99EC93EF043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F1D546E-6C5A-BF83-43FC-F77F809E783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4A9B2526-052B-2607-8576-03804BF79CAC}"/>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6" name="Footer Placeholder 5">
            <a:extLst>
              <a:ext uri="{FF2B5EF4-FFF2-40B4-BE49-F238E27FC236}">
                <a16:creationId xmlns:a16="http://schemas.microsoft.com/office/drawing/2014/main" id="{BE0AA37E-4284-D795-008A-BEEF3DA603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942909-143E-290F-9751-219533FFA036}"/>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4001086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0997-880A-DE01-1AA6-626C2133597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0289604-402C-0831-6038-30C388BCD0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3689933-55E4-536B-C471-455AAB91F4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7B45788-D192-3335-2E90-212B822E2C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D8DA6038-8606-2638-083D-AAEB23473A7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36785E1-3B49-5883-93B5-3865D8063241}"/>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8" name="Footer Placeholder 7">
            <a:extLst>
              <a:ext uri="{FF2B5EF4-FFF2-40B4-BE49-F238E27FC236}">
                <a16:creationId xmlns:a16="http://schemas.microsoft.com/office/drawing/2014/main" id="{774DC3D8-440E-51C9-370E-A6B5B0E526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A96E2D-B272-E621-9FE3-C4C8EEA4D084}"/>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786325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7ACFCA-29CE-5734-A785-14880C95223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9AB4457-3D4B-1DE4-355D-40DEACABDEFA}"/>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4" name="Footer Placeholder 3">
            <a:extLst>
              <a:ext uri="{FF2B5EF4-FFF2-40B4-BE49-F238E27FC236}">
                <a16:creationId xmlns:a16="http://schemas.microsoft.com/office/drawing/2014/main" id="{45174257-3583-46AE-853A-DDB0C4FF0C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4F9CD1-3DAB-0A28-D30B-2FD8BDD93545}"/>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2925704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F3A8BE-2E49-885F-88E0-AC36B5187C0B}"/>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3" name="Footer Placeholder 2">
            <a:extLst>
              <a:ext uri="{FF2B5EF4-FFF2-40B4-BE49-F238E27FC236}">
                <a16:creationId xmlns:a16="http://schemas.microsoft.com/office/drawing/2014/main" id="{BCB5EB18-734F-2454-50AB-675E812D0B0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FC05B6-E83D-F5F1-137A-B917F65B659C}"/>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2050393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0191-A8E9-4D0A-C049-2D1ADE4633D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3ED2745-B08B-EE8E-B591-E90D2C3E98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BAD95BF-6F93-32F5-B316-B456AC5AC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6D290E-C05A-BE55-9155-5BBD50BBE114}"/>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6" name="Footer Placeholder 5">
            <a:extLst>
              <a:ext uri="{FF2B5EF4-FFF2-40B4-BE49-F238E27FC236}">
                <a16:creationId xmlns:a16="http://schemas.microsoft.com/office/drawing/2014/main" id="{C44AA440-7B38-4F8F-9CD9-2B20E2BE8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6B7A7C-0C84-3B71-E2F6-384B1C5B09A7}"/>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693743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4F7BD-AC2D-E83B-14B8-8668B0AB135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3102708-C5D8-6725-5F8E-D134FAD6EB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0E9577-AE4A-6F92-6995-70CE548ECA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5EE094B-428A-5850-3111-09F3AA87E1DD}"/>
              </a:ext>
            </a:extLst>
          </p:cNvPr>
          <p:cNvSpPr>
            <a:spLocks noGrp="1"/>
          </p:cNvSpPr>
          <p:nvPr>
            <p:ph type="dt" sz="half" idx="10"/>
          </p:nvPr>
        </p:nvSpPr>
        <p:spPr/>
        <p:txBody>
          <a:bodyPr/>
          <a:lstStyle/>
          <a:p>
            <a:fld id="{2EC61CC1-A9AB-B540-8F4A-507C74E8BE89}" type="datetimeFigureOut">
              <a:rPr lang="en-US" smtClean="0"/>
              <a:t>8/20/2025</a:t>
            </a:fld>
            <a:endParaRPr lang="en-US"/>
          </a:p>
        </p:txBody>
      </p:sp>
      <p:sp>
        <p:nvSpPr>
          <p:cNvPr id="6" name="Footer Placeholder 5">
            <a:extLst>
              <a:ext uri="{FF2B5EF4-FFF2-40B4-BE49-F238E27FC236}">
                <a16:creationId xmlns:a16="http://schemas.microsoft.com/office/drawing/2014/main" id="{C1FED8A4-FEEE-006E-7794-518C9F2631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346945-889F-5966-281E-FFE829E7DAD9}"/>
              </a:ext>
            </a:extLst>
          </p:cNvPr>
          <p:cNvSpPr>
            <a:spLocks noGrp="1"/>
          </p:cNvSpPr>
          <p:nvPr>
            <p:ph type="sldNum" sz="quarter" idx="12"/>
          </p:nvPr>
        </p:nvSpPr>
        <p:spPr/>
        <p:txBody>
          <a:bodyPr/>
          <a:lstStyle/>
          <a:p>
            <a:fld id="{CCAEFDF1-D9DF-B742-837E-393C709D18C1}" type="slidenum">
              <a:rPr lang="en-US" smtClean="0"/>
              <a:t>‹#›</a:t>
            </a:fld>
            <a:endParaRPr lang="en-US"/>
          </a:p>
        </p:txBody>
      </p:sp>
    </p:spTree>
    <p:extLst>
      <p:ext uri="{BB962C8B-B14F-4D97-AF65-F5344CB8AC3E}">
        <p14:creationId xmlns:p14="http://schemas.microsoft.com/office/powerpoint/2010/main" val="3064955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0FBC83-2002-6877-59A0-EE6C7A74CF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9AB2E8A-EA8D-8E3E-6210-3F9D53FBE1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2E4DB5-0B0C-1F6A-C99F-9B0412CE5F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EC61CC1-A9AB-B540-8F4A-507C74E8BE89}" type="datetimeFigureOut">
              <a:rPr lang="en-US" smtClean="0"/>
              <a:t>8/20/2025</a:t>
            </a:fld>
            <a:endParaRPr lang="en-US"/>
          </a:p>
        </p:txBody>
      </p:sp>
      <p:sp>
        <p:nvSpPr>
          <p:cNvPr id="5" name="Footer Placeholder 4">
            <a:extLst>
              <a:ext uri="{FF2B5EF4-FFF2-40B4-BE49-F238E27FC236}">
                <a16:creationId xmlns:a16="http://schemas.microsoft.com/office/drawing/2014/main" id="{C415C861-4BF1-13BE-CC0D-BDBAAE25DE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3DA356D-1528-7DF6-0CDA-C716D12D2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CAEFDF1-D9DF-B742-837E-393C709D18C1}" type="slidenum">
              <a:rPr lang="en-US" smtClean="0"/>
              <a:t>‹#›</a:t>
            </a:fld>
            <a:endParaRPr lang="en-US"/>
          </a:p>
        </p:txBody>
      </p:sp>
    </p:spTree>
    <p:extLst>
      <p:ext uri="{BB962C8B-B14F-4D97-AF65-F5344CB8AC3E}">
        <p14:creationId xmlns:p14="http://schemas.microsoft.com/office/powerpoint/2010/main" val="1243318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416B-CF81-8FB3-A50D-8ACA776ADA17}"/>
              </a:ext>
            </a:extLst>
          </p:cNvPr>
          <p:cNvSpPr>
            <a:spLocks noGrp="1"/>
          </p:cNvSpPr>
          <p:nvPr>
            <p:ph type="ctrTitle"/>
          </p:nvPr>
        </p:nvSpPr>
        <p:spPr>
          <a:xfrm>
            <a:off x="325688" y="2530486"/>
            <a:ext cx="6413157" cy="2273643"/>
          </a:xfrm>
        </p:spPr>
        <p:txBody>
          <a:bodyPr/>
          <a:lstStyle/>
          <a:p>
            <a:r>
              <a:rPr lang="en-US" dirty="0"/>
              <a:t>Efficient Space Use in Burial Sites</a:t>
            </a:r>
          </a:p>
        </p:txBody>
      </p:sp>
    </p:spTree>
    <p:extLst>
      <p:ext uri="{BB962C8B-B14F-4D97-AF65-F5344CB8AC3E}">
        <p14:creationId xmlns:p14="http://schemas.microsoft.com/office/powerpoint/2010/main" val="690696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F01882-7DC2-8695-B62A-ED6BEF082B08}"/>
              </a:ext>
            </a:extLst>
          </p:cNvPr>
          <p:cNvSpPr>
            <a:spLocks noGrp="1"/>
          </p:cNvSpPr>
          <p:nvPr>
            <p:ph idx="1"/>
          </p:nvPr>
        </p:nvSpPr>
        <p:spPr>
          <a:xfrm>
            <a:off x="838200" y="1618796"/>
            <a:ext cx="10515600" cy="4351338"/>
          </a:xfrm>
        </p:spPr>
        <p:txBody>
          <a:bodyPr/>
          <a:lstStyle/>
          <a:p>
            <a:pPr marL="0" indent="0">
              <a:buNone/>
            </a:pPr>
            <a:r>
              <a:rPr lang="en-US" b="1" dirty="0"/>
              <a:t>5. Mausoleum burial</a:t>
            </a:r>
          </a:p>
          <a:p>
            <a:r>
              <a:rPr lang="en-US" dirty="0"/>
              <a:t>This involves above-ground burial in a mausoleum, a structure that houses multiple tombs. </a:t>
            </a:r>
          </a:p>
          <a:p>
            <a:r>
              <a:rPr lang="en-US" dirty="0"/>
              <a:t>This can be a more expensive option, but it can also be a way to create a lasting memorial. </a:t>
            </a:r>
          </a:p>
          <a:p>
            <a:pPr marL="0" indent="0">
              <a:buNone/>
            </a:pPr>
            <a:r>
              <a:rPr lang="en-US" b="1" dirty="0"/>
              <a:t>6. Home or family burial</a:t>
            </a:r>
          </a:p>
          <a:p>
            <a:r>
              <a:rPr lang="en-US" dirty="0"/>
              <a:t>Some families choose to bury their loved ones on their property, which can be a way to keep the deceased close and part of the family (both living and deceased). </a:t>
            </a:r>
          </a:p>
          <a:p>
            <a:endParaRPr lang="en-ZA" dirty="0"/>
          </a:p>
        </p:txBody>
      </p:sp>
    </p:spTree>
    <p:extLst>
      <p:ext uri="{BB962C8B-B14F-4D97-AF65-F5344CB8AC3E}">
        <p14:creationId xmlns:p14="http://schemas.microsoft.com/office/powerpoint/2010/main" val="37815968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21227-A534-0305-AA06-7246948FCFD8}"/>
              </a:ext>
            </a:extLst>
          </p:cNvPr>
          <p:cNvSpPr>
            <a:spLocks noGrp="1"/>
          </p:cNvSpPr>
          <p:nvPr>
            <p:ph idx="1"/>
          </p:nvPr>
        </p:nvSpPr>
        <p:spPr>
          <a:xfrm>
            <a:off x="838200" y="1611086"/>
            <a:ext cx="10515600" cy="4565877"/>
          </a:xfrm>
        </p:spPr>
        <p:txBody>
          <a:bodyPr/>
          <a:lstStyle/>
          <a:p>
            <a:pPr marL="0" indent="0">
              <a:buNone/>
            </a:pPr>
            <a:r>
              <a:rPr lang="en-US" b="1" dirty="0"/>
              <a:t>7. Natural burial</a:t>
            </a:r>
          </a:p>
          <a:p>
            <a:r>
              <a:rPr lang="en-US" dirty="0"/>
              <a:t>This involves burying the body directly in the earth, without embalming or a coffin (or using a biodegradable one), allowing for natural decomposition. </a:t>
            </a:r>
          </a:p>
          <a:p>
            <a:r>
              <a:rPr lang="en-US" dirty="0"/>
              <a:t>This can be seen to a return to nature and minimize environmental impact. </a:t>
            </a:r>
          </a:p>
          <a:p>
            <a:endParaRPr lang="en-ZA" dirty="0"/>
          </a:p>
        </p:txBody>
      </p:sp>
    </p:spTree>
    <p:extLst>
      <p:ext uri="{BB962C8B-B14F-4D97-AF65-F5344CB8AC3E}">
        <p14:creationId xmlns:p14="http://schemas.microsoft.com/office/powerpoint/2010/main" val="2123667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89E5D8-D222-C72C-6BC1-3A2C913DBF76}"/>
              </a:ext>
            </a:extLst>
          </p:cNvPr>
          <p:cNvSpPr>
            <a:spLocks noGrp="1"/>
          </p:cNvSpPr>
          <p:nvPr>
            <p:ph idx="1"/>
          </p:nvPr>
        </p:nvSpPr>
        <p:spPr>
          <a:xfrm>
            <a:off x="838200" y="1426029"/>
            <a:ext cx="10515600" cy="4750934"/>
          </a:xfrm>
        </p:spPr>
        <p:txBody>
          <a:bodyPr>
            <a:normAutofit/>
          </a:bodyPr>
          <a:lstStyle/>
          <a:p>
            <a:pPr marL="0" indent="0" algn="ctr">
              <a:buNone/>
            </a:pPr>
            <a:r>
              <a:rPr lang="en-US" b="1" dirty="0"/>
              <a:t>Conclusion</a:t>
            </a:r>
          </a:p>
          <a:p>
            <a:r>
              <a:rPr lang="en-US" dirty="0"/>
              <a:t>To implement the above alternative burial options the  following must be applicable.</a:t>
            </a:r>
          </a:p>
          <a:p>
            <a:r>
              <a:rPr lang="en-US" dirty="0"/>
              <a:t>Develop a strategy to address the issues of alternative burial.</a:t>
            </a:r>
          </a:p>
          <a:p>
            <a:r>
              <a:rPr lang="en-US" dirty="0"/>
              <a:t>That a thorough consultation and campaigns with communities be made with regard to alternative burial methods.</a:t>
            </a:r>
          </a:p>
          <a:p>
            <a:r>
              <a:rPr lang="en-US" dirty="0"/>
              <a:t>Communities be allowed to make inputs and suggestions with regards to alternative burial options to save the burial space.</a:t>
            </a:r>
          </a:p>
          <a:p>
            <a:pPr marL="0" indent="0" algn="ctr">
              <a:buNone/>
            </a:pPr>
            <a:r>
              <a:rPr lang="en-US" b="1" dirty="0"/>
              <a:t>Thank you</a:t>
            </a:r>
          </a:p>
          <a:p>
            <a:endParaRPr lang="en-ZA" dirty="0"/>
          </a:p>
        </p:txBody>
      </p:sp>
    </p:spTree>
    <p:extLst>
      <p:ext uri="{BB962C8B-B14F-4D97-AF65-F5344CB8AC3E}">
        <p14:creationId xmlns:p14="http://schemas.microsoft.com/office/powerpoint/2010/main" val="2597859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231D9-B55C-A466-C9FC-2E2FFD3466E6}"/>
              </a:ext>
            </a:extLst>
          </p:cNvPr>
          <p:cNvSpPr>
            <a:spLocks noGrp="1"/>
          </p:cNvSpPr>
          <p:nvPr>
            <p:ph idx="1"/>
          </p:nvPr>
        </p:nvSpPr>
        <p:spPr>
          <a:xfrm>
            <a:off x="838200" y="1825625"/>
            <a:ext cx="10515600" cy="3784343"/>
          </a:xfrm>
        </p:spPr>
        <p:txBody>
          <a:bodyPr>
            <a:normAutofit fontScale="85000" lnSpcReduction="10000"/>
          </a:bodyPr>
          <a:lstStyle/>
          <a:p>
            <a:r>
              <a:rPr lang="en-US" dirty="0"/>
              <a:t>The study explores the efficient space use in burial sites through a case study of Oslo and Copenhagen in Denmark-Norway. </a:t>
            </a:r>
          </a:p>
          <a:p>
            <a:r>
              <a:rPr lang="en-US" dirty="0"/>
              <a:t>The concept of liminality describes border crossings: spaces where different worlds interweave Depending on the object of study, liminality can be </a:t>
            </a:r>
            <a:r>
              <a:rPr lang="en-US" dirty="0" err="1"/>
              <a:t>operationalised</a:t>
            </a:r>
            <a:r>
              <a:rPr lang="en-US" dirty="0"/>
              <a:t> in various way.</a:t>
            </a:r>
          </a:p>
          <a:p>
            <a:r>
              <a:rPr lang="en-US" dirty="0"/>
              <a:t>Cemeteries’ liminality lies not only in their spatial character but also in their ability to accommodate complex meanings, different from other urban spaces. Such liminality situates cemeteries between clear positions and static forms, both in public space discourse and in people’s everyday lives. </a:t>
            </a:r>
          </a:p>
          <a:p>
            <a:r>
              <a:rPr lang="en-US" dirty="0"/>
              <a:t>The liminal dimension can be discovered in the tensions between various sets of meanings played out in cemeteries</a:t>
            </a:r>
          </a:p>
          <a:p>
            <a:endParaRPr lang="en-US" dirty="0"/>
          </a:p>
        </p:txBody>
      </p:sp>
    </p:spTree>
    <p:extLst>
      <p:ext uri="{BB962C8B-B14F-4D97-AF65-F5344CB8AC3E}">
        <p14:creationId xmlns:p14="http://schemas.microsoft.com/office/powerpoint/2010/main" val="1899199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063C64-1DE3-1BDF-0A82-CF8DB48151E0}"/>
              </a:ext>
            </a:extLst>
          </p:cNvPr>
          <p:cNvSpPr>
            <a:spLocks noGrp="1"/>
          </p:cNvSpPr>
          <p:nvPr>
            <p:ph idx="1"/>
          </p:nvPr>
        </p:nvSpPr>
        <p:spPr>
          <a:xfrm>
            <a:off x="838200" y="1531711"/>
            <a:ext cx="10515600" cy="4351338"/>
          </a:xfrm>
        </p:spPr>
        <p:txBody>
          <a:bodyPr/>
          <a:lstStyle/>
          <a:p>
            <a:r>
              <a:rPr lang="en-US" dirty="0"/>
              <a:t>The spiritual space is the second dimensions that are attributed to death and burial. </a:t>
            </a:r>
          </a:p>
          <a:p>
            <a:r>
              <a:rPr lang="en-US" dirty="0"/>
              <a:t>The presence of death brings spirituality, which we understand as “the search for the sacred” .</a:t>
            </a:r>
          </a:p>
          <a:p>
            <a:r>
              <a:rPr lang="en-US" dirty="0"/>
              <a:t>We cannot avoid immersing ourselves in a discussion about the relationship between spirituality and religion.</a:t>
            </a:r>
          </a:p>
          <a:p>
            <a:r>
              <a:rPr lang="en-US" dirty="0"/>
              <a:t>Religion and spirituality are often rejected by urban planners as part of the private sphere, irrelevant to the secular nature of the profession and even something potentially divisive </a:t>
            </a:r>
            <a:endParaRPr lang="en-ZA" dirty="0"/>
          </a:p>
        </p:txBody>
      </p:sp>
    </p:spTree>
    <p:extLst>
      <p:ext uri="{BB962C8B-B14F-4D97-AF65-F5344CB8AC3E}">
        <p14:creationId xmlns:p14="http://schemas.microsoft.com/office/powerpoint/2010/main" val="6615241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CE4E11-7C98-5225-5EB0-FCDD481D6732}"/>
              </a:ext>
            </a:extLst>
          </p:cNvPr>
          <p:cNvSpPr>
            <a:spLocks noGrp="1"/>
          </p:cNvSpPr>
          <p:nvPr>
            <p:ph idx="1"/>
          </p:nvPr>
        </p:nvSpPr>
        <p:spPr>
          <a:xfrm>
            <a:off x="838200" y="1618797"/>
            <a:ext cx="10515600" cy="4351338"/>
          </a:xfrm>
        </p:spPr>
        <p:txBody>
          <a:bodyPr>
            <a:normAutofit lnSpcReduction="10000"/>
          </a:bodyPr>
          <a:lstStyle/>
          <a:p>
            <a:r>
              <a:rPr lang="en-US" dirty="0"/>
              <a:t>Cemetery can be explored as a multicultural space, which is another dimension, which highlights the presence of different ethnic and religious groups in society and their right to positive inclusion.</a:t>
            </a:r>
          </a:p>
          <a:p>
            <a:r>
              <a:rPr lang="en-US" dirty="0"/>
              <a:t>Cemeteries can be considered monofunctional where they used foe one purpose</a:t>
            </a:r>
          </a:p>
          <a:p>
            <a:r>
              <a:rPr lang="en-US" dirty="0"/>
              <a:t>They are created primarily as burial grounds and places for </a:t>
            </a:r>
            <a:r>
              <a:rPr lang="en-US" dirty="0" err="1"/>
              <a:t>memorialisation</a:t>
            </a:r>
            <a:r>
              <a:rPr lang="en-US" dirty="0"/>
              <a:t> but play many secondary functions </a:t>
            </a:r>
          </a:p>
          <a:p>
            <a:endParaRPr lang="en-US" dirty="0"/>
          </a:p>
          <a:p>
            <a:pPr marL="0" indent="0" algn="ctr">
              <a:buNone/>
            </a:pPr>
            <a:r>
              <a:rPr lang="en-US" b="1" dirty="0"/>
              <a:t>Oslo’s and Copenhagen findings</a:t>
            </a:r>
          </a:p>
          <a:p>
            <a:endParaRPr lang="en-US" dirty="0"/>
          </a:p>
        </p:txBody>
      </p:sp>
    </p:spTree>
    <p:extLst>
      <p:ext uri="{BB962C8B-B14F-4D97-AF65-F5344CB8AC3E}">
        <p14:creationId xmlns:p14="http://schemas.microsoft.com/office/powerpoint/2010/main" val="1185239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2056AD-694F-FFD6-E266-F4C36EA92100}"/>
              </a:ext>
            </a:extLst>
          </p:cNvPr>
          <p:cNvSpPr>
            <a:spLocks noGrp="1"/>
          </p:cNvSpPr>
          <p:nvPr>
            <p:ph idx="1"/>
          </p:nvPr>
        </p:nvSpPr>
        <p:spPr>
          <a:xfrm>
            <a:off x="838200" y="1444626"/>
            <a:ext cx="10515600" cy="4444546"/>
          </a:xfrm>
        </p:spPr>
        <p:txBody>
          <a:bodyPr>
            <a:normAutofit fontScale="92500" lnSpcReduction="10000"/>
          </a:bodyPr>
          <a:lstStyle/>
          <a:p>
            <a:r>
              <a:rPr lang="en-US" dirty="0"/>
              <a:t>Cemeteries occupy a substantial amount of Oslo’s and Copenhagen’s green space. </a:t>
            </a:r>
          </a:p>
          <a:p>
            <a:r>
              <a:rPr lang="en-US" dirty="0"/>
              <a:t>Although the cemeteries were often established on the outskirts of the cities, due to urban expansion, many of them are now situated in built-up areas.</a:t>
            </a:r>
          </a:p>
          <a:p>
            <a:r>
              <a:rPr lang="en-US" dirty="0"/>
              <a:t>Because of high cremation rates and grave-reuse practices, Oslo’s and Copenhagen’s cemeteries (unlike many cities worldwide) do not lack space.</a:t>
            </a:r>
          </a:p>
          <a:p>
            <a:r>
              <a:rPr lang="en-US" dirty="0"/>
              <a:t>Some cemeteries in Copenhagen even have a surplus of burial space.</a:t>
            </a:r>
          </a:p>
          <a:p>
            <a:r>
              <a:rPr lang="en-US" dirty="0"/>
              <a:t> Both cities manage their cemeteries themselves, so municipalities play the leading role in determining and financing cemetery development. </a:t>
            </a:r>
          </a:p>
          <a:p>
            <a:endParaRPr lang="en-ZA" dirty="0"/>
          </a:p>
        </p:txBody>
      </p:sp>
    </p:spTree>
    <p:extLst>
      <p:ext uri="{BB962C8B-B14F-4D97-AF65-F5344CB8AC3E}">
        <p14:creationId xmlns:p14="http://schemas.microsoft.com/office/powerpoint/2010/main" val="1845935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2B48AB-3373-81E4-0CA2-4B5CF2B709C8}"/>
              </a:ext>
            </a:extLst>
          </p:cNvPr>
          <p:cNvSpPr>
            <a:spLocks noGrp="1"/>
          </p:cNvSpPr>
          <p:nvPr>
            <p:ph idx="1"/>
          </p:nvPr>
        </p:nvSpPr>
        <p:spPr>
          <a:xfrm>
            <a:off x="838200" y="1564368"/>
            <a:ext cx="10515600" cy="4351338"/>
          </a:xfrm>
        </p:spPr>
        <p:txBody>
          <a:bodyPr>
            <a:normAutofit lnSpcReduction="10000"/>
          </a:bodyPr>
          <a:lstStyle/>
          <a:p>
            <a:r>
              <a:rPr lang="en-US" dirty="0"/>
              <a:t>The cemeteries in Oslo and Copenhagen accommodate both coffin burial and interment of ashes, which means that there is no difference between cemeteries and crematoria gardens, common in other parts of Europe. </a:t>
            </a:r>
          </a:p>
          <a:p>
            <a:r>
              <a:rPr lang="en-US" dirty="0"/>
              <a:t>In the future, cemeteries could better accommodate </a:t>
            </a:r>
            <a:r>
              <a:rPr lang="en-US" dirty="0" err="1"/>
              <a:t>individualised</a:t>
            </a:r>
            <a:r>
              <a:rPr lang="en-US" dirty="0"/>
              <a:t> choices for the deceased and bereaved. </a:t>
            </a:r>
          </a:p>
          <a:p>
            <a:r>
              <a:rPr lang="en-US" dirty="0"/>
              <a:t>A landscape architect from Copenhagen confirmed that people wish for more </a:t>
            </a:r>
            <a:r>
              <a:rPr lang="en-US" dirty="0" err="1"/>
              <a:t>individualised</a:t>
            </a:r>
            <a:r>
              <a:rPr lang="en-US" dirty="0"/>
              <a:t> ways of dealing with the losses, and cemeteries must adapt.</a:t>
            </a:r>
          </a:p>
          <a:p>
            <a:r>
              <a:rPr lang="en-US" dirty="0"/>
              <a:t>Public spaces may have various meanings in different societies which is especially true for cemeteries. </a:t>
            </a:r>
          </a:p>
          <a:p>
            <a:endParaRPr lang="en-ZA" dirty="0"/>
          </a:p>
        </p:txBody>
      </p:sp>
    </p:spTree>
    <p:extLst>
      <p:ext uri="{BB962C8B-B14F-4D97-AF65-F5344CB8AC3E}">
        <p14:creationId xmlns:p14="http://schemas.microsoft.com/office/powerpoint/2010/main" val="24447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620998-81BB-C248-5210-1C1F5C03B06E}"/>
              </a:ext>
            </a:extLst>
          </p:cNvPr>
          <p:cNvSpPr>
            <a:spLocks noGrp="1"/>
          </p:cNvSpPr>
          <p:nvPr>
            <p:ph idx="1"/>
          </p:nvPr>
        </p:nvSpPr>
        <p:spPr>
          <a:xfrm>
            <a:off x="838200" y="1499053"/>
            <a:ext cx="10515600" cy="4351338"/>
          </a:xfrm>
        </p:spPr>
        <p:txBody>
          <a:bodyPr/>
          <a:lstStyle/>
          <a:p>
            <a:pPr marL="0" indent="0" algn="ctr">
              <a:buNone/>
            </a:pPr>
            <a:r>
              <a:rPr lang="en-US" b="1" dirty="0"/>
              <a:t>Recommendations</a:t>
            </a:r>
          </a:p>
          <a:p>
            <a:r>
              <a:rPr lang="en-US" dirty="0"/>
              <a:t>It's important to note that traditional burial practices are deeply ingrained in South African culture, often involving elaborate ceremonies and significant financial investment.</a:t>
            </a:r>
          </a:p>
          <a:p>
            <a:r>
              <a:rPr lang="en-US" dirty="0"/>
              <a:t> However, increasing awareness of environmental concerns and changing social dynamics are prompting discussions about more sustainable and cost-effective alternatives. </a:t>
            </a:r>
          </a:p>
          <a:p>
            <a:r>
              <a:rPr lang="en-US" dirty="0"/>
              <a:t>However, with the current space challenges faced by most councils in South Africa call for an alternative solution to address the problem.</a:t>
            </a:r>
          </a:p>
          <a:p>
            <a:endParaRPr lang="en-ZA" dirty="0"/>
          </a:p>
        </p:txBody>
      </p:sp>
    </p:spTree>
    <p:extLst>
      <p:ext uri="{BB962C8B-B14F-4D97-AF65-F5344CB8AC3E}">
        <p14:creationId xmlns:p14="http://schemas.microsoft.com/office/powerpoint/2010/main" val="2213971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DD24E05-C2CD-377E-FF07-8199B32B8994}"/>
              </a:ext>
            </a:extLst>
          </p:cNvPr>
          <p:cNvSpPr>
            <a:spLocks noGrp="1"/>
          </p:cNvSpPr>
          <p:nvPr>
            <p:ph idx="1"/>
          </p:nvPr>
        </p:nvSpPr>
        <p:spPr>
          <a:xfrm>
            <a:off x="838200" y="1338943"/>
            <a:ext cx="10515600" cy="4587649"/>
          </a:xfrm>
        </p:spPr>
        <p:txBody>
          <a:bodyPr>
            <a:normAutofit fontScale="92500"/>
          </a:bodyPr>
          <a:lstStyle/>
          <a:p>
            <a:pPr marL="0" indent="0">
              <a:buNone/>
            </a:pPr>
            <a:r>
              <a:rPr lang="en-US" b="1" dirty="0"/>
              <a:t>1. Cremation</a:t>
            </a:r>
          </a:p>
          <a:p>
            <a:r>
              <a:rPr lang="en-US" dirty="0"/>
              <a:t>While not traditionally common in South Africa, cremation is gaining traction as a more environmentally friendly and sometimes more affordable option. </a:t>
            </a:r>
          </a:p>
          <a:p>
            <a:r>
              <a:rPr lang="en-US" dirty="0"/>
              <a:t>The ashes can be scattered in a meaningful location or kept in an urn. </a:t>
            </a:r>
          </a:p>
          <a:p>
            <a:pPr marL="0" indent="0">
              <a:buNone/>
            </a:pPr>
            <a:r>
              <a:rPr lang="en-US" b="1" dirty="0"/>
              <a:t>2. Urn burial</a:t>
            </a:r>
          </a:p>
          <a:p>
            <a:r>
              <a:rPr lang="en-US" dirty="0"/>
              <a:t>An urn burial is a burial method where cremated remains are placed inside a decorative container (an urn) and then interred in the ground, often within a cemetery. It's a respectful and permanent way to memorialize a loved one, offering a designated space for remembrance and reflection</a:t>
            </a:r>
          </a:p>
          <a:p>
            <a:endParaRPr lang="en-ZA" dirty="0"/>
          </a:p>
        </p:txBody>
      </p:sp>
    </p:spTree>
    <p:extLst>
      <p:ext uri="{BB962C8B-B14F-4D97-AF65-F5344CB8AC3E}">
        <p14:creationId xmlns:p14="http://schemas.microsoft.com/office/powerpoint/2010/main" val="1505029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468D1B-868D-0C1C-264F-589C9658D0D3}"/>
              </a:ext>
            </a:extLst>
          </p:cNvPr>
          <p:cNvSpPr>
            <a:spLocks noGrp="1"/>
          </p:cNvSpPr>
          <p:nvPr>
            <p:ph idx="1"/>
          </p:nvPr>
        </p:nvSpPr>
        <p:spPr>
          <a:xfrm>
            <a:off x="838200" y="1273628"/>
            <a:ext cx="10515600" cy="4740049"/>
          </a:xfrm>
        </p:spPr>
        <p:txBody>
          <a:bodyPr>
            <a:normAutofit fontScale="85000" lnSpcReduction="20000"/>
          </a:bodyPr>
          <a:lstStyle/>
          <a:p>
            <a:pPr marL="0" indent="0">
              <a:buNone/>
            </a:pPr>
            <a:r>
              <a:rPr lang="en-US" b="1" dirty="0"/>
              <a:t>3. Ash scattering</a:t>
            </a:r>
          </a:p>
          <a:p>
            <a:r>
              <a:rPr lang="en-US" dirty="0"/>
              <a:t>It is also known as ash spreading or dispersing cremated remains, and is the practice of releasing a deceased person's ashes in a meaningful outdoor location. </a:t>
            </a:r>
          </a:p>
          <a:p>
            <a:r>
              <a:rPr lang="en-US" dirty="0"/>
              <a:t>This can be a way to honor their memory, find closure, and allow their remains to return to nature. </a:t>
            </a:r>
          </a:p>
          <a:p>
            <a:r>
              <a:rPr lang="en-US" dirty="0"/>
              <a:t>Popular choices for ash scattering include natural settings like parks, gardens, forests, or bodies of water. </a:t>
            </a:r>
          </a:p>
          <a:p>
            <a:pPr marL="0" indent="0">
              <a:buNone/>
            </a:pPr>
            <a:r>
              <a:rPr lang="en-US" b="1" dirty="0"/>
              <a:t>4. Forest burial</a:t>
            </a:r>
          </a:p>
          <a:p>
            <a:r>
              <a:rPr lang="en-US" dirty="0"/>
              <a:t>It involves burying a body or cremated remains in a biodegradable container or shroud directly into the earth, often within a designated forest or meadow area. </a:t>
            </a:r>
          </a:p>
          <a:p>
            <a:r>
              <a:rPr lang="en-US" dirty="0"/>
              <a:t>This practice allows the body to decompose naturally and contribute to the ecosystem, offering a "green" or sustainable way to care for the deceased. </a:t>
            </a:r>
          </a:p>
          <a:p>
            <a:endParaRPr lang="en-ZA" dirty="0"/>
          </a:p>
        </p:txBody>
      </p:sp>
    </p:spTree>
    <p:extLst>
      <p:ext uri="{BB962C8B-B14F-4D97-AF65-F5344CB8AC3E}">
        <p14:creationId xmlns:p14="http://schemas.microsoft.com/office/powerpoint/2010/main" val="42430385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30</TotalTime>
  <Words>943</Words>
  <Application>Microsoft Office PowerPoint</Application>
  <PresentationFormat>Widescreen</PresentationFormat>
  <Paragraphs>53</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Efficient Space Use in Burial Sites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Edwin Motaung</dc:creator>
  <cp:lastModifiedBy>Nisha Sirpal</cp:lastModifiedBy>
  <cp:revision>4</cp:revision>
  <dcterms:created xsi:type="dcterms:W3CDTF">2025-04-24T04:26:30Z</dcterms:created>
  <dcterms:modified xsi:type="dcterms:W3CDTF">2025-08-20T18:29:09Z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caf6215-d44f-4d8d-ac46-26478ee5d3de_Enabled">
    <vt:lpwstr>true</vt:lpwstr>
  </property>
  <property fmtid="{D5CDD505-2E9C-101B-9397-08002B2CF9AE}" pid="3" name="MSIP_Label_9caf6215-d44f-4d8d-ac46-26478ee5d3de_SetDate">
    <vt:lpwstr>2025-04-24T04:36:41Z</vt:lpwstr>
  </property>
  <property fmtid="{D5CDD505-2E9C-101B-9397-08002B2CF9AE}" pid="4" name="MSIP_Label_9caf6215-d44f-4d8d-ac46-26478ee5d3de_Method">
    <vt:lpwstr>Standard</vt:lpwstr>
  </property>
  <property fmtid="{D5CDD505-2E9C-101B-9397-08002B2CF9AE}" pid="5" name="MSIP_Label_9caf6215-d44f-4d8d-ac46-26478ee5d3de_Name">
    <vt:lpwstr>defa4170-0d19-0005-0000-bc88714345d2</vt:lpwstr>
  </property>
  <property fmtid="{D5CDD505-2E9C-101B-9397-08002B2CF9AE}" pid="6" name="MSIP_Label_9caf6215-d44f-4d8d-ac46-26478ee5d3de_SiteId">
    <vt:lpwstr>6365803a-d7b4-4a63-8ac5-72a4afebf12e</vt:lpwstr>
  </property>
  <property fmtid="{D5CDD505-2E9C-101B-9397-08002B2CF9AE}" pid="7" name="MSIP_Label_9caf6215-d44f-4d8d-ac46-26478ee5d3de_ActionId">
    <vt:lpwstr>04d44489-a495-4e5e-9d28-929ef9f9b2bb</vt:lpwstr>
  </property>
  <property fmtid="{D5CDD505-2E9C-101B-9397-08002B2CF9AE}" pid="8" name="MSIP_Label_9caf6215-d44f-4d8d-ac46-26478ee5d3de_ContentBits">
    <vt:lpwstr>0</vt:lpwstr>
  </property>
  <property fmtid="{D5CDD505-2E9C-101B-9397-08002B2CF9AE}" pid="9" name="MSIP_Label_9caf6215-d44f-4d8d-ac46-26478ee5d3de_Tag">
    <vt:lpwstr>50, 3, 0, 1</vt:lpwstr>
  </property>
</Properties>
</file>