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1"/>
  </p:sldMasterIdLst>
  <p:notesMasterIdLst>
    <p:notesMasterId r:id="rId52"/>
  </p:notesMasterIdLst>
  <p:sldIdLst>
    <p:sldId id="257" r:id="rId2"/>
    <p:sldId id="316" r:id="rId3"/>
    <p:sldId id="299" r:id="rId4"/>
    <p:sldId id="318" r:id="rId5"/>
    <p:sldId id="258" r:id="rId6"/>
    <p:sldId id="319" r:id="rId7"/>
    <p:sldId id="317" r:id="rId8"/>
    <p:sldId id="259" r:id="rId9"/>
    <p:sldId id="320" r:id="rId10"/>
    <p:sldId id="321" r:id="rId11"/>
    <p:sldId id="322" r:id="rId12"/>
    <p:sldId id="302" r:id="rId13"/>
    <p:sldId id="288" r:id="rId14"/>
    <p:sldId id="323" r:id="rId15"/>
    <p:sldId id="325" r:id="rId16"/>
    <p:sldId id="324" r:id="rId17"/>
    <p:sldId id="303" r:id="rId18"/>
    <p:sldId id="327" r:id="rId19"/>
    <p:sldId id="266" r:id="rId20"/>
    <p:sldId id="264" r:id="rId21"/>
    <p:sldId id="269" r:id="rId22"/>
    <p:sldId id="268" r:id="rId23"/>
    <p:sldId id="267" r:id="rId24"/>
    <p:sldId id="281" r:id="rId25"/>
    <p:sldId id="277" r:id="rId26"/>
    <p:sldId id="273" r:id="rId27"/>
    <p:sldId id="276" r:id="rId28"/>
    <p:sldId id="271" r:id="rId29"/>
    <p:sldId id="272" r:id="rId30"/>
    <p:sldId id="274" r:id="rId31"/>
    <p:sldId id="279" r:id="rId32"/>
    <p:sldId id="270" r:id="rId33"/>
    <p:sldId id="278" r:id="rId34"/>
    <p:sldId id="282" r:id="rId35"/>
    <p:sldId id="306" r:id="rId36"/>
    <p:sldId id="307" r:id="rId37"/>
    <p:sldId id="328" r:id="rId38"/>
    <p:sldId id="309" r:id="rId39"/>
    <p:sldId id="311" r:id="rId40"/>
    <p:sldId id="312" r:id="rId41"/>
    <p:sldId id="329" r:id="rId42"/>
    <p:sldId id="313" r:id="rId43"/>
    <p:sldId id="314" r:id="rId44"/>
    <p:sldId id="330" r:id="rId45"/>
    <p:sldId id="315" r:id="rId46"/>
    <p:sldId id="332" r:id="rId47"/>
    <p:sldId id="331" r:id="rId48"/>
    <p:sldId id="304" r:id="rId49"/>
    <p:sldId id="333" r:id="rId50"/>
    <p:sldId id="26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62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4"/>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HOMELESSNESS REGION A-G</a:t>
            </a:r>
          </a:p>
        </c:rich>
      </c:tx>
      <c:layout>
        <c:manualLayout>
          <c:xMode val="edge"/>
          <c:yMode val="edge"/>
          <c:x val="0.31061747563557646"/>
          <c:y val="1.780943900267141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Summary!$C$4</c:f>
              <c:strCache>
                <c:ptCount val="1"/>
                <c:pt idx="0">
                  <c:v>No of Parks in Region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Summary!$B$5:$B$13</c:f>
              <c:strCache>
                <c:ptCount val="9"/>
                <c:pt idx="0">
                  <c:v>REGION A</c:v>
                </c:pt>
                <c:pt idx="1">
                  <c:v>REGION B</c:v>
                </c:pt>
                <c:pt idx="2">
                  <c:v>REGION C</c:v>
                </c:pt>
                <c:pt idx="3">
                  <c:v>REGION D</c:v>
                </c:pt>
                <c:pt idx="4">
                  <c:v>REGION E</c:v>
                </c:pt>
                <c:pt idx="5">
                  <c:v>REGION F</c:v>
                </c:pt>
                <c:pt idx="6">
                  <c:v>REGION G</c:v>
                </c:pt>
                <c:pt idx="7">
                  <c:v>CEMETERIES</c:v>
                </c:pt>
                <c:pt idx="8">
                  <c:v>CONSERVATION</c:v>
                </c:pt>
              </c:strCache>
            </c:strRef>
          </c:cat>
          <c:val>
            <c:numRef>
              <c:f>Summary!$C$5:$C$13</c:f>
              <c:numCache>
                <c:formatCode>General</c:formatCode>
                <c:ptCount val="9"/>
                <c:pt idx="0">
                  <c:v>80</c:v>
                </c:pt>
                <c:pt idx="1">
                  <c:v>179</c:v>
                </c:pt>
                <c:pt idx="2">
                  <c:v>161</c:v>
                </c:pt>
                <c:pt idx="3">
                  <c:v>137</c:v>
                </c:pt>
                <c:pt idx="4">
                  <c:v>115</c:v>
                </c:pt>
                <c:pt idx="5">
                  <c:v>223</c:v>
                </c:pt>
                <c:pt idx="6">
                  <c:v>104</c:v>
                </c:pt>
                <c:pt idx="7">
                  <c:v>40</c:v>
                </c:pt>
                <c:pt idx="8">
                  <c:v>154</c:v>
                </c:pt>
              </c:numCache>
            </c:numRef>
          </c:val>
          <c:extLst>
            <c:ext xmlns:c16="http://schemas.microsoft.com/office/drawing/2014/chart" uri="{C3380CC4-5D6E-409C-BE32-E72D297353CC}">
              <c16:uniqueId val="{00000000-06AB-4613-A915-2859CD910E48}"/>
            </c:ext>
          </c:extLst>
        </c:ser>
        <c:ser>
          <c:idx val="1"/>
          <c:order val="1"/>
          <c:tx>
            <c:strRef>
              <c:f>Summary!$D$4</c:f>
              <c:strCache>
                <c:ptCount val="1"/>
                <c:pt idx="0">
                  <c:v>No of Parks with Homeless people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Summary!$B$5:$B$13</c:f>
              <c:strCache>
                <c:ptCount val="9"/>
                <c:pt idx="0">
                  <c:v>REGION A</c:v>
                </c:pt>
                <c:pt idx="1">
                  <c:v>REGION B</c:v>
                </c:pt>
                <c:pt idx="2">
                  <c:v>REGION C</c:v>
                </c:pt>
                <c:pt idx="3">
                  <c:v>REGION D</c:v>
                </c:pt>
                <c:pt idx="4">
                  <c:v>REGION E</c:v>
                </c:pt>
                <c:pt idx="5">
                  <c:v>REGION F</c:v>
                </c:pt>
                <c:pt idx="6">
                  <c:v>REGION G</c:v>
                </c:pt>
                <c:pt idx="7">
                  <c:v>CEMETERIES</c:v>
                </c:pt>
                <c:pt idx="8">
                  <c:v>CONSERVATION</c:v>
                </c:pt>
              </c:strCache>
            </c:strRef>
          </c:cat>
          <c:val>
            <c:numRef>
              <c:f>Summary!$D$5:$D$13</c:f>
              <c:numCache>
                <c:formatCode>General</c:formatCode>
                <c:ptCount val="9"/>
                <c:pt idx="0">
                  <c:v>0</c:v>
                </c:pt>
                <c:pt idx="1">
                  <c:v>13</c:v>
                </c:pt>
                <c:pt idx="2">
                  <c:v>9</c:v>
                </c:pt>
                <c:pt idx="3">
                  <c:v>0</c:v>
                </c:pt>
                <c:pt idx="4">
                  <c:v>5</c:v>
                </c:pt>
                <c:pt idx="5">
                  <c:v>16</c:v>
                </c:pt>
                <c:pt idx="6">
                  <c:v>0</c:v>
                </c:pt>
                <c:pt idx="7">
                  <c:v>1</c:v>
                </c:pt>
                <c:pt idx="8">
                  <c:v>10</c:v>
                </c:pt>
              </c:numCache>
            </c:numRef>
          </c:val>
          <c:extLst>
            <c:ext xmlns:c16="http://schemas.microsoft.com/office/drawing/2014/chart" uri="{C3380CC4-5D6E-409C-BE32-E72D297353CC}">
              <c16:uniqueId val="{00000001-06AB-4613-A915-2859CD910E48}"/>
            </c:ext>
          </c:extLst>
        </c:ser>
        <c:ser>
          <c:idx val="2"/>
          <c:order val="2"/>
          <c:tx>
            <c:strRef>
              <c:f>Summary!$E$4</c:f>
              <c:strCache>
                <c:ptCount val="1"/>
                <c:pt idx="0">
                  <c:v>No of Homeless people in Parks per region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Summary!$B$5:$B$13</c:f>
              <c:strCache>
                <c:ptCount val="9"/>
                <c:pt idx="0">
                  <c:v>REGION A</c:v>
                </c:pt>
                <c:pt idx="1">
                  <c:v>REGION B</c:v>
                </c:pt>
                <c:pt idx="2">
                  <c:v>REGION C</c:v>
                </c:pt>
                <c:pt idx="3">
                  <c:v>REGION D</c:v>
                </c:pt>
                <c:pt idx="4">
                  <c:v>REGION E</c:v>
                </c:pt>
                <c:pt idx="5">
                  <c:v>REGION F</c:v>
                </c:pt>
                <c:pt idx="6">
                  <c:v>REGION G</c:v>
                </c:pt>
                <c:pt idx="7">
                  <c:v>CEMETERIES</c:v>
                </c:pt>
                <c:pt idx="8">
                  <c:v>CONSERVATION</c:v>
                </c:pt>
              </c:strCache>
            </c:strRef>
          </c:cat>
          <c:val>
            <c:numRef>
              <c:f>Summary!$E$5:$E$13</c:f>
              <c:numCache>
                <c:formatCode>General</c:formatCode>
                <c:ptCount val="9"/>
                <c:pt idx="0">
                  <c:v>0</c:v>
                </c:pt>
                <c:pt idx="1">
                  <c:v>125</c:v>
                </c:pt>
                <c:pt idx="2">
                  <c:v>80</c:v>
                </c:pt>
                <c:pt idx="3">
                  <c:v>0</c:v>
                </c:pt>
                <c:pt idx="4">
                  <c:v>45</c:v>
                </c:pt>
                <c:pt idx="5">
                  <c:v>603</c:v>
                </c:pt>
                <c:pt idx="6">
                  <c:v>0</c:v>
                </c:pt>
                <c:pt idx="7">
                  <c:v>2</c:v>
                </c:pt>
                <c:pt idx="8">
                  <c:v>189</c:v>
                </c:pt>
              </c:numCache>
            </c:numRef>
          </c:val>
          <c:extLst>
            <c:ext xmlns:c16="http://schemas.microsoft.com/office/drawing/2014/chart" uri="{C3380CC4-5D6E-409C-BE32-E72D297353CC}">
              <c16:uniqueId val="{00000002-06AB-4613-A915-2859CD910E48}"/>
            </c:ext>
          </c:extLst>
        </c:ser>
        <c:dLbls>
          <c:dLblPos val="outEnd"/>
          <c:showLegendKey val="0"/>
          <c:showVal val="1"/>
          <c:showCatName val="0"/>
          <c:showSerName val="0"/>
          <c:showPercent val="0"/>
          <c:showBubbleSize val="0"/>
        </c:dLbls>
        <c:gapWidth val="219"/>
        <c:overlap val="-27"/>
        <c:axId val="850455183"/>
        <c:axId val="850452687"/>
      </c:barChart>
      <c:catAx>
        <c:axId val="850455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0452687"/>
        <c:crosses val="autoZero"/>
        <c:auto val="1"/>
        <c:lblAlgn val="ctr"/>
        <c:lblOffset val="100"/>
        <c:noMultiLvlLbl val="0"/>
      </c:catAx>
      <c:valAx>
        <c:axId val="850452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045518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ETHNICITY</a:t>
            </a:r>
          </a:p>
        </c:rich>
      </c:tx>
      <c:layout>
        <c:manualLayout>
          <c:xMode val="edge"/>
          <c:yMode val="edge"/>
          <c:x val="0.44763397613712513"/>
          <c:y val="1.780949350376775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Summary!$C$4</c:f>
              <c:strCache>
                <c:ptCount val="1"/>
                <c:pt idx="0">
                  <c:v>ETHNICITY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Summary!$B$5:$B$9</c:f>
              <c:strCache>
                <c:ptCount val="5"/>
                <c:pt idx="0">
                  <c:v>SOUTH AFRICAN</c:v>
                </c:pt>
                <c:pt idx="1">
                  <c:v>ZIMBABWE</c:v>
                </c:pt>
                <c:pt idx="2">
                  <c:v>LESOTHO</c:v>
                </c:pt>
                <c:pt idx="3">
                  <c:v>MOZAMBIQUE</c:v>
                </c:pt>
                <c:pt idx="4">
                  <c:v>MALAWI</c:v>
                </c:pt>
              </c:strCache>
              <c:extLst/>
            </c:strRef>
          </c:cat>
          <c:val>
            <c:numRef>
              <c:f>Summary!$C$5:$C$9</c:f>
              <c:numCache>
                <c:formatCode>General</c:formatCode>
                <c:ptCount val="5"/>
                <c:pt idx="0">
                  <c:v>87</c:v>
                </c:pt>
                <c:pt idx="1">
                  <c:v>17</c:v>
                </c:pt>
                <c:pt idx="2">
                  <c:v>16</c:v>
                </c:pt>
                <c:pt idx="3">
                  <c:v>8</c:v>
                </c:pt>
                <c:pt idx="4">
                  <c:v>4</c:v>
                </c:pt>
              </c:numCache>
              <c:extLst/>
            </c:numRef>
          </c:val>
          <c:extLst>
            <c:ext xmlns:c16="http://schemas.microsoft.com/office/drawing/2014/chart" uri="{C3380CC4-5D6E-409C-BE32-E72D297353CC}">
              <c16:uniqueId val="{00000000-3FF7-4DCC-B367-C4FE27280B13}"/>
            </c:ext>
          </c:extLst>
        </c:ser>
        <c:dLbls>
          <c:showLegendKey val="0"/>
          <c:showVal val="0"/>
          <c:showCatName val="0"/>
          <c:showSerName val="0"/>
          <c:showPercent val="0"/>
          <c:showBubbleSize val="0"/>
        </c:dLbls>
        <c:gapWidth val="219"/>
        <c:axId val="850455183"/>
        <c:axId val="850452687"/>
      </c:barChart>
      <c:catAx>
        <c:axId val="850455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0452687"/>
        <c:crosses val="autoZero"/>
        <c:auto val="1"/>
        <c:lblAlgn val="ctr"/>
        <c:lblOffset val="100"/>
        <c:noMultiLvlLbl val="0"/>
      </c:catAx>
      <c:valAx>
        <c:axId val="850452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045518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GENDER</a:t>
            </a:r>
          </a:p>
        </c:rich>
      </c:tx>
      <c:layout>
        <c:manualLayout>
          <c:xMode val="edge"/>
          <c:yMode val="edge"/>
          <c:x val="0.44763397613712513"/>
          <c:y val="1.780949350376775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Summary!$C$4</c:f>
              <c:strCache>
                <c:ptCount val="1"/>
                <c:pt idx="0">
                  <c:v>GENDER</c:v>
                </c:pt>
              </c:strCache>
            </c:strRef>
          </c:tx>
          <c:dPt>
            <c:idx val="0"/>
            <c:bubble3D val="0"/>
            <c:spPr>
              <a:solidFill>
                <a:schemeClr val="accent1"/>
              </a:solidFill>
              <a:ln>
                <a:noFill/>
              </a:ln>
              <a:effectLst/>
            </c:spPr>
            <c:extLst>
              <c:ext xmlns:c16="http://schemas.microsoft.com/office/drawing/2014/chart" uri="{C3380CC4-5D6E-409C-BE32-E72D297353CC}">
                <c16:uniqueId val="{00000001-82DF-4D1C-8CF4-FDFC9E2158DD}"/>
              </c:ext>
            </c:extLst>
          </c:dPt>
          <c:dPt>
            <c:idx val="1"/>
            <c:bubble3D val="0"/>
            <c:spPr>
              <a:solidFill>
                <a:schemeClr val="accent2"/>
              </a:solidFill>
              <a:ln>
                <a:noFill/>
              </a:ln>
              <a:effectLst/>
            </c:spPr>
            <c:extLst>
              <c:ext xmlns:c16="http://schemas.microsoft.com/office/drawing/2014/chart" uri="{C3380CC4-5D6E-409C-BE32-E72D297353CC}">
                <c16:uniqueId val="{00000003-82DF-4D1C-8CF4-FDFC9E2158DD}"/>
              </c:ext>
            </c:extLst>
          </c:dPt>
          <c:dPt>
            <c:idx val="2"/>
            <c:bubble3D val="0"/>
            <c:spPr>
              <a:solidFill>
                <a:schemeClr val="accent3"/>
              </a:solidFill>
              <a:ln>
                <a:noFill/>
              </a:ln>
              <a:effectLst/>
            </c:spPr>
            <c:extLst>
              <c:ext xmlns:c16="http://schemas.microsoft.com/office/drawing/2014/chart" uri="{C3380CC4-5D6E-409C-BE32-E72D297353CC}">
                <c16:uniqueId val="{00000005-82DF-4D1C-8CF4-FDFC9E2158DD}"/>
              </c:ext>
            </c:extLst>
          </c:dPt>
          <c:dPt>
            <c:idx val="3"/>
            <c:bubble3D val="0"/>
            <c:spPr>
              <a:solidFill>
                <a:schemeClr val="accent4"/>
              </a:solidFill>
              <a:ln>
                <a:noFill/>
              </a:ln>
              <a:effectLst/>
            </c:spPr>
            <c:extLst>
              <c:ext xmlns:c16="http://schemas.microsoft.com/office/drawing/2014/chart" uri="{C3380CC4-5D6E-409C-BE32-E72D297353CC}">
                <c16:uniqueId val="{00000007-82DF-4D1C-8CF4-FDFC9E2158DD}"/>
              </c:ext>
            </c:extLst>
          </c:dPt>
          <c:dPt>
            <c:idx val="4"/>
            <c:bubble3D val="0"/>
            <c:spPr>
              <a:solidFill>
                <a:schemeClr val="accent5"/>
              </a:solidFill>
              <a:ln>
                <a:noFill/>
              </a:ln>
              <a:effectLst/>
            </c:spPr>
            <c:extLst>
              <c:ext xmlns:c16="http://schemas.microsoft.com/office/drawing/2014/chart" uri="{C3380CC4-5D6E-409C-BE32-E72D297353CC}">
                <c16:uniqueId val="{00000009-82DF-4D1C-8CF4-FDFC9E2158DD}"/>
              </c:ext>
            </c:extLst>
          </c:dPt>
          <c:dPt>
            <c:idx val="5"/>
            <c:bubble3D val="0"/>
            <c:spPr>
              <a:solidFill>
                <a:schemeClr val="accent6"/>
              </a:solidFill>
              <a:ln>
                <a:noFill/>
              </a:ln>
              <a:effectLst/>
            </c:spPr>
            <c:extLst>
              <c:ext xmlns:c16="http://schemas.microsoft.com/office/drawing/2014/chart" uri="{C3380CC4-5D6E-409C-BE32-E72D297353CC}">
                <c16:uniqueId val="{0000000B-82DF-4D1C-8CF4-FDFC9E2158DD}"/>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82DF-4D1C-8CF4-FDFC9E2158DD}"/>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0F-82DF-4D1C-8CF4-FDFC9E2158DD}"/>
              </c:ext>
            </c:extLst>
          </c:dPt>
          <c:dPt>
            <c:idx val="8"/>
            <c:bubble3D val="0"/>
            <c:spPr>
              <a:solidFill>
                <a:schemeClr val="accent3">
                  <a:lumMod val="60000"/>
                </a:schemeClr>
              </a:solidFill>
              <a:ln>
                <a:noFill/>
              </a:ln>
              <a:effectLst/>
            </c:spPr>
            <c:extLst>
              <c:ext xmlns:c16="http://schemas.microsoft.com/office/drawing/2014/chart" uri="{C3380CC4-5D6E-409C-BE32-E72D297353CC}">
                <c16:uniqueId val="{00000011-82DF-4D1C-8CF4-FDFC9E2158DD}"/>
              </c:ext>
            </c:extLst>
          </c:dPt>
          <c:dLbls>
            <c:dLbl>
              <c:idx val="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2DF-4D1C-8CF4-FDFC9E2158DD}"/>
                </c:ext>
              </c:extLst>
            </c:dLbl>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82DF-4D1C-8CF4-FDFC9E2158D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Summary!$B$5:$B$13</c:f>
              <c:strCache>
                <c:ptCount val="2"/>
                <c:pt idx="0">
                  <c:v>MALE</c:v>
                </c:pt>
                <c:pt idx="1">
                  <c:v>FEMALE</c:v>
                </c:pt>
              </c:strCache>
            </c:strRef>
          </c:cat>
          <c:val>
            <c:numRef>
              <c:f>Summary!$C$5:$C$13</c:f>
              <c:numCache>
                <c:formatCode>General</c:formatCode>
                <c:ptCount val="9"/>
                <c:pt idx="0">
                  <c:v>118</c:v>
                </c:pt>
                <c:pt idx="1">
                  <c:v>14</c:v>
                </c:pt>
              </c:numCache>
            </c:numRef>
          </c:val>
          <c:extLst>
            <c:ext xmlns:c16="http://schemas.microsoft.com/office/drawing/2014/chart" uri="{C3380CC4-5D6E-409C-BE32-E72D297353CC}">
              <c16:uniqueId val="{00000012-82DF-4D1C-8CF4-FDFC9E2158DD}"/>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GENDER</a:t>
            </a:r>
          </a:p>
        </c:rich>
      </c:tx>
      <c:layout>
        <c:manualLayout>
          <c:xMode val="edge"/>
          <c:yMode val="edge"/>
          <c:x val="0.44763397613712513"/>
          <c:y val="1.780949350376775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HOMELESS</a:t>
            </a:r>
            <a:r>
              <a:rPr lang="en-US" b="1" baseline="0"/>
              <a:t>NESS REGION A-G</a:t>
            </a:r>
            <a:endParaRPr lang="en-US" b="1"/>
          </a:p>
        </c:rich>
      </c:tx>
      <c:layout>
        <c:manualLayout>
          <c:xMode val="edge"/>
          <c:yMode val="edge"/>
          <c:x val="0.31061747563557646"/>
          <c:y val="1.780943900267141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Summary!$C$4</c:f>
              <c:strCache>
                <c:ptCount val="1"/>
                <c:pt idx="0">
                  <c:v>AGE GROUPS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Summary!$B$5:$B$13</c:f>
              <c:strCache>
                <c:ptCount val="6"/>
                <c:pt idx="0">
                  <c:v>0 to 10</c:v>
                </c:pt>
                <c:pt idx="1">
                  <c:v>11 to 20</c:v>
                </c:pt>
                <c:pt idx="2">
                  <c:v>21 to 30</c:v>
                </c:pt>
                <c:pt idx="3">
                  <c:v>31 to 40</c:v>
                </c:pt>
                <c:pt idx="4">
                  <c:v>41 to 50</c:v>
                </c:pt>
                <c:pt idx="5">
                  <c:v>51 to 60</c:v>
                </c:pt>
              </c:strCache>
            </c:strRef>
          </c:cat>
          <c:val>
            <c:numRef>
              <c:f>Summary!$C$5:$C$13</c:f>
              <c:numCache>
                <c:formatCode>General</c:formatCode>
                <c:ptCount val="9"/>
                <c:pt idx="0">
                  <c:v>0</c:v>
                </c:pt>
                <c:pt idx="1">
                  <c:v>2</c:v>
                </c:pt>
                <c:pt idx="2">
                  <c:v>30</c:v>
                </c:pt>
                <c:pt idx="3">
                  <c:v>63</c:v>
                </c:pt>
                <c:pt idx="4">
                  <c:v>31</c:v>
                </c:pt>
                <c:pt idx="5">
                  <c:v>6</c:v>
                </c:pt>
              </c:numCache>
            </c:numRef>
          </c:val>
          <c:extLst>
            <c:ext xmlns:c16="http://schemas.microsoft.com/office/drawing/2014/chart" uri="{C3380CC4-5D6E-409C-BE32-E72D297353CC}">
              <c16:uniqueId val="{00000000-1DD5-44AE-940B-63AA892DA2E3}"/>
            </c:ext>
          </c:extLst>
        </c:ser>
        <c:dLbls>
          <c:showLegendKey val="0"/>
          <c:showVal val="0"/>
          <c:showCatName val="0"/>
          <c:showSerName val="0"/>
          <c:showPercent val="0"/>
          <c:showBubbleSize val="0"/>
        </c:dLbls>
        <c:gapWidth val="219"/>
        <c:axId val="850455183"/>
        <c:axId val="850452687"/>
      </c:barChart>
      <c:catAx>
        <c:axId val="850455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50452687"/>
        <c:crosses val="autoZero"/>
        <c:auto val="1"/>
        <c:lblAlgn val="ctr"/>
        <c:lblOffset val="100"/>
        <c:noMultiLvlLbl val="0"/>
      </c:catAx>
      <c:valAx>
        <c:axId val="850452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045518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A1D8D9-D484-4B29-B1F2-1030C54F916B}" type="datetimeFigureOut">
              <a:rPr lang="en-ZA" smtClean="0"/>
              <a:t>2025/08/25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DDA603-677E-4461-8B94-3F3F3AD1AC9B}" type="slidenum">
              <a:rPr lang="en-ZA" smtClean="0"/>
              <a:t>‹#›</a:t>
            </a:fld>
            <a:endParaRPr lang="en-ZA"/>
          </a:p>
        </p:txBody>
      </p:sp>
    </p:spTree>
    <p:extLst>
      <p:ext uri="{BB962C8B-B14F-4D97-AF65-F5344CB8AC3E}">
        <p14:creationId xmlns:p14="http://schemas.microsoft.com/office/powerpoint/2010/main" val="96612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3DDA603-677E-4461-8B94-3F3F3AD1AC9B}" type="slidenum">
              <a:rPr lang="en-ZA" smtClean="0"/>
              <a:t>30</a:t>
            </a:fld>
            <a:endParaRPr lang="en-ZA"/>
          </a:p>
        </p:txBody>
      </p:sp>
    </p:spTree>
    <p:extLst>
      <p:ext uri="{BB962C8B-B14F-4D97-AF65-F5344CB8AC3E}">
        <p14:creationId xmlns:p14="http://schemas.microsoft.com/office/powerpoint/2010/main" val="6783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3DDA603-677E-4461-8B94-3F3F3AD1AC9B}" type="slidenum">
              <a:rPr lang="en-ZA" smtClean="0"/>
              <a:t>48</a:t>
            </a:fld>
            <a:endParaRPr lang="en-ZA"/>
          </a:p>
        </p:txBody>
      </p:sp>
    </p:spTree>
    <p:extLst>
      <p:ext uri="{BB962C8B-B14F-4D97-AF65-F5344CB8AC3E}">
        <p14:creationId xmlns:p14="http://schemas.microsoft.com/office/powerpoint/2010/main" val="306325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3DDA603-677E-4461-8B94-3F3F3AD1AC9B}" type="slidenum">
              <a:rPr lang="en-ZA" smtClean="0"/>
              <a:t>49</a:t>
            </a:fld>
            <a:endParaRPr lang="en-ZA"/>
          </a:p>
        </p:txBody>
      </p:sp>
    </p:spTree>
    <p:extLst>
      <p:ext uri="{BB962C8B-B14F-4D97-AF65-F5344CB8AC3E}">
        <p14:creationId xmlns:p14="http://schemas.microsoft.com/office/powerpoint/2010/main" val="1674603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9509-2447-358E-1A36-1DF1065569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DC482C-0029-9F16-AB12-901E75F977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EB8757-877E-23F7-6FF7-4070AB3488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0B68D-66ED-4BF9-82AE-538E952FF352}"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7CBDA8CC-06F0-637E-F0ED-4C8820F399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34432F54-04A6-FA8E-CF3D-9192220351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F780F-B7E4-485F-8AD6-1F88A7495093}"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9677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F7926-0246-2056-5BAF-02D6465FD6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D529E6-8989-A021-6BEB-F526D21949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0DFC0-3AD3-0DCB-1FA9-ACF6947E82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0B68D-66ED-4BF9-82AE-538E952FF352}"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3EA0E021-F941-FB80-459C-681F1D29E6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6825579E-9693-DE76-39C0-8B2643DE6D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F780F-B7E4-485F-8AD6-1F88A7495093}"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978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4113F7-1A05-5B65-893C-F9C7AE0C2F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9E6452-59F7-FABF-27CE-7FDD964B62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C7B5D-460C-9257-5A52-4D5517E8FAA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0B68D-66ED-4BF9-82AE-538E952FF352}"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F9871841-F494-F5CA-E0C4-04DCA453C5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8BBD0DCE-8F0C-7041-36CF-376A0FD46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F780F-B7E4-485F-8AD6-1F88A7495093}"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287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24265-2A72-96C5-25BF-B7995DEAD0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F4A6BB-31CC-60BA-1CD8-4E7C62A60F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D5A10E-ED87-6DC2-7238-D63550605F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0B68D-66ED-4BF9-82AE-538E952FF352}"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C1AEAA1A-3938-9ACC-C21F-6EA83549B1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A5BAEE26-3C1C-3CEE-82A2-967FC3235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F780F-B7E4-485F-8AD6-1F88A7495093}"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8718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6FDA3-663B-8466-8FD8-73E860921D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A0BB87-F497-8DC9-EF99-A0CEB6D5E46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887F49-4D89-3652-8F62-7C32B5E645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0B68D-66ED-4BF9-82AE-538E952FF352}"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AD031A77-ED44-7D31-31A2-DD1064C74E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9E972AD4-54E0-D3B4-89E5-71BE8AF9B1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F780F-B7E4-485F-8AD6-1F88A7495093}"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93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0338-AF42-84D2-C4CA-FCB816A444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11AE4F-E497-A341-C63A-7F520E6E91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1C618B-BA8D-7469-7C8A-36EDFC1129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DA01B0-AC4E-838E-AB44-0EA6C32756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0B68D-66ED-4BF9-82AE-538E952FF352}"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661450AB-C78C-9F4D-060D-C0B7521ACE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A163D8B6-F9E5-9766-1484-00EE52F222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F780F-B7E4-485F-8AD6-1F88A7495093}"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4638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FA245-6672-A8BC-772D-FD1C0B87D4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0C3DD9-DC77-9FCB-8215-1A8E28D890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226978-E699-BC71-0158-9C8B4135A2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C7264A-0770-2104-CBF2-F478CF770A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C74551-412C-52A7-B9BE-7A2E46478A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F5A877-EB94-4BBB-16C9-83BB84EBFF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0B68D-66ED-4BF9-82AE-538E952FF352}"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Footer Placeholder 7">
            <a:extLst>
              <a:ext uri="{FF2B5EF4-FFF2-40B4-BE49-F238E27FC236}">
                <a16:creationId xmlns:a16="http://schemas.microsoft.com/office/drawing/2014/main" id="{7400EBD9-0FDA-63EA-242E-5B338F7C77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Slide Number Placeholder 8">
            <a:extLst>
              <a:ext uri="{FF2B5EF4-FFF2-40B4-BE49-F238E27FC236}">
                <a16:creationId xmlns:a16="http://schemas.microsoft.com/office/drawing/2014/main" id="{87ECE97E-C1F3-B86B-A84B-A1DEF557C6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F780F-B7E4-485F-8AD6-1F88A7495093}"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4681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41E28-DC89-A03A-E73E-BF4D4EB121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46417D-393F-7EDA-4E10-68CD135308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0B68D-66ED-4BF9-82AE-538E952FF352}"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04908865-63B6-FEE9-5A70-450255F7CD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Slide Number Placeholder 4">
            <a:extLst>
              <a:ext uri="{FF2B5EF4-FFF2-40B4-BE49-F238E27FC236}">
                <a16:creationId xmlns:a16="http://schemas.microsoft.com/office/drawing/2014/main" id="{3E5C7400-ACA8-166D-413B-814AC1A3C1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F780F-B7E4-485F-8AD6-1F88A7495093}"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2260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BB2516-271F-9312-68CC-FD2A18EB8E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0B68D-66ED-4BF9-82AE-538E952FF352}"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Footer Placeholder 2">
            <a:extLst>
              <a:ext uri="{FF2B5EF4-FFF2-40B4-BE49-F238E27FC236}">
                <a16:creationId xmlns:a16="http://schemas.microsoft.com/office/drawing/2014/main" id="{09D8F313-CE5D-538F-D0A7-4FD79089F9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554F3A6E-2056-290E-BE1C-73AE6E20F6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F780F-B7E4-485F-8AD6-1F88A7495093}"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3112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4B739-2B21-F4C2-3242-1AAE75BA1A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5B3527-9E6D-AF6E-13CF-942656BBE7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8F7E2B-0353-238C-41AB-EC10940B2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AD90AA-F57C-D2E7-0EDF-7075116E43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0B68D-66ED-4BF9-82AE-538E952FF352}"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7DFF99C6-F9DE-6DAC-96C6-F1C8393CD0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7FEFC78C-C326-85BD-20B8-132378343C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F780F-B7E4-485F-8AD6-1F88A7495093}"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01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7586-5AF6-35C0-25D3-D29070995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028591-1CB6-064D-E3FF-ACAC71B686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5F65DA-5846-309A-C949-E7CB731E6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8CAB72-5DCD-FE2C-DCFA-73C10000E0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0B68D-66ED-4BF9-82AE-538E952FF352}"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8CFC2105-5411-0F8B-C460-823F73685E8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F2550CE2-F36E-EA4A-3E27-8BC0B0E93D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F780F-B7E4-485F-8AD6-1F88A7495093}"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3035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6CBA4-2705-7724-3D6E-48A3556D37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4A8CE0-03AC-7249-6840-9FB66FBC9A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B0E7E-6AD0-2331-D1B0-18C2FAA031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10B68D-66ED-4BF9-82AE-538E952FF352}"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A71EFEB2-3733-1402-EBFA-007EE151C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AFAF4EEE-D3E5-C3A9-E634-4F7CCBBC7D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2F780F-B7E4-485F-8AD6-1F88A7495093}"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47896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59593-AD4A-5FDF-9CCC-1C11ACF4F78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8C8E526-55B2-52EB-1717-CFC352CF2F75}"/>
              </a:ext>
            </a:extLst>
          </p:cNvPr>
          <p:cNvSpPr txBox="1"/>
          <p:nvPr/>
        </p:nvSpPr>
        <p:spPr>
          <a:xfrm>
            <a:off x="880140" y="523227"/>
            <a:ext cx="9573184" cy="5940088"/>
          </a:xfrm>
          <a:prstGeom prst="rect">
            <a:avLst/>
          </a:prstGeom>
          <a:noFill/>
        </p:spPr>
        <p:txBody>
          <a:bodyPr wrap="square" rtlCol="0">
            <a:spAutoFit/>
          </a:bodyPr>
          <a:lstStyle/>
          <a:p>
            <a:pPr algn="ctr"/>
            <a:r>
              <a:rPr lang="en-GB" sz="3500" b="1" dirty="0" smtClean="0">
                <a:solidFill>
                  <a:schemeClr val="bg1"/>
                </a:solidFill>
                <a:latin typeface="Arial" panose="020B0604020202020204" pitchFamily="34" charset="0"/>
                <a:cs typeface="Arial" panose="020B0604020202020204" pitchFamily="34" charset="0"/>
              </a:rPr>
              <a:t>SOUTH AFRICAN CEMETERIES ASSOCIATION</a:t>
            </a:r>
            <a:endParaRPr lang="en-GB" sz="3500" b="1" dirty="0">
              <a:solidFill>
                <a:schemeClr val="bg1"/>
              </a:solidFill>
              <a:latin typeface="Arial" panose="020B0604020202020204" pitchFamily="34" charset="0"/>
              <a:cs typeface="Arial" panose="020B0604020202020204" pitchFamily="34" charset="0"/>
            </a:endParaRPr>
          </a:p>
          <a:p>
            <a:pPr algn="ctr"/>
            <a:endParaRPr lang="en-GB" sz="3500" b="1" dirty="0">
              <a:solidFill>
                <a:schemeClr val="bg1"/>
              </a:solidFill>
              <a:latin typeface="Arial" panose="020B0604020202020204" pitchFamily="34" charset="0"/>
              <a:cs typeface="Arial" panose="020B0604020202020204" pitchFamily="34" charset="0"/>
            </a:endParaRPr>
          </a:p>
          <a:p>
            <a:pPr algn="ctr"/>
            <a:r>
              <a:rPr lang="en-GB" sz="3500" b="1" dirty="0">
                <a:solidFill>
                  <a:schemeClr val="bg1"/>
                </a:solidFill>
                <a:latin typeface="Arial" panose="020B0604020202020204" pitchFamily="34" charset="0"/>
                <a:cs typeface="Arial" panose="020B0604020202020204" pitchFamily="34" charset="0"/>
              </a:rPr>
              <a:t>IMPACT OF HOMELESSNESS, INFORMAL RECYCLING AND ILLEGAL DUMPING  IN THE CITY OF </a:t>
            </a:r>
            <a:r>
              <a:rPr lang="en-GB" sz="3500" b="1" dirty="0" smtClean="0">
                <a:solidFill>
                  <a:schemeClr val="bg1"/>
                </a:solidFill>
                <a:latin typeface="Arial" panose="020B0604020202020204" pitchFamily="34" charset="0"/>
                <a:cs typeface="Arial" panose="020B0604020202020204" pitchFamily="34" charset="0"/>
              </a:rPr>
              <a:t>JOBURG CEMETERIES</a:t>
            </a:r>
          </a:p>
          <a:p>
            <a:pPr algn="ctr"/>
            <a:endParaRPr lang="en-GB" sz="3500" b="1" dirty="0">
              <a:solidFill>
                <a:schemeClr val="bg1"/>
              </a:solidFill>
              <a:latin typeface="Arial" panose="020B0604020202020204" pitchFamily="34" charset="0"/>
              <a:cs typeface="Arial" panose="020B0604020202020204" pitchFamily="34" charset="0"/>
            </a:endParaRPr>
          </a:p>
          <a:p>
            <a:pPr algn="ctr"/>
            <a:endParaRPr lang="en-GB" sz="3500" b="1" dirty="0">
              <a:solidFill>
                <a:schemeClr val="bg1"/>
              </a:solidFill>
              <a:latin typeface="Arial" panose="020B0604020202020204" pitchFamily="34" charset="0"/>
              <a:cs typeface="Arial" panose="020B0604020202020204" pitchFamily="34" charset="0"/>
            </a:endParaRPr>
          </a:p>
          <a:p>
            <a:pPr algn="ctr"/>
            <a:r>
              <a:rPr lang="en-GB" sz="2500" dirty="0">
                <a:solidFill>
                  <a:schemeClr val="bg1"/>
                </a:solidFill>
                <a:latin typeface="Arial" panose="020B0604020202020204" pitchFamily="34" charset="0"/>
                <a:cs typeface="Arial" panose="020B0604020202020204" pitchFamily="34" charset="0"/>
              </a:rPr>
              <a:t>Senior Manager: Bishop </a:t>
            </a:r>
            <a:r>
              <a:rPr lang="en-GB" sz="2500" dirty="0" smtClean="0">
                <a:solidFill>
                  <a:schemeClr val="bg1"/>
                </a:solidFill>
                <a:latin typeface="Arial" panose="020B0604020202020204" pitchFamily="34" charset="0"/>
                <a:cs typeface="Arial" panose="020B0604020202020204" pitchFamily="34" charset="0"/>
              </a:rPr>
              <a:t>Ngobeli</a:t>
            </a:r>
          </a:p>
          <a:p>
            <a:pPr algn="ctr"/>
            <a:r>
              <a:rPr lang="en-GB" sz="2500" dirty="0" smtClean="0">
                <a:solidFill>
                  <a:schemeClr val="bg1"/>
                </a:solidFill>
                <a:latin typeface="Arial" panose="020B0604020202020204" pitchFamily="34" charset="0"/>
                <a:cs typeface="Arial" panose="020B0604020202020204" pitchFamily="34" charset="0"/>
              </a:rPr>
              <a:t>Acknowledge: Prof Trynos Gumbo, Dr Retsepile Kalaoane, Dr Abdulrasaq Ishola, Ms Liziwe Makoro, Mr Theo </a:t>
            </a:r>
            <a:r>
              <a:rPr lang="en-GB" sz="2500" dirty="0" err="1">
                <a:solidFill>
                  <a:schemeClr val="bg1"/>
                </a:solidFill>
                <a:latin typeface="Arial" panose="020B0604020202020204" pitchFamily="34" charset="0"/>
                <a:cs typeface="Arial" panose="020B0604020202020204" pitchFamily="34" charset="0"/>
              </a:rPr>
              <a:t>Bernahardt</a:t>
            </a:r>
            <a:r>
              <a:rPr lang="en-GB" sz="2500" dirty="0">
                <a:solidFill>
                  <a:schemeClr val="bg1"/>
                </a:solidFill>
                <a:latin typeface="Arial" panose="020B0604020202020204" pitchFamily="34" charset="0"/>
                <a:cs typeface="Arial" panose="020B0604020202020204" pitchFamily="34" charset="0"/>
              </a:rPr>
              <a:t>, </a:t>
            </a:r>
            <a:r>
              <a:rPr lang="en-GB" sz="2500" dirty="0" smtClean="0">
                <a:solidFill>
                  <a:schemeClr val="bg1"/>
                </a:solidFill>
                <a:latin typeface="Arial" panose="020B0604020202020204" pitchFamily="34" charset="0"/>
                <a:cs typeface="Arial" panose="020B0604020202020204" pitchFamily="34" charset="0"/>
              </a:rPr>
              <a:t>Ms Image </a:t>
            </a:r>
            <a:r>
              <a:rPr lang="en-GB" sz="2500" dirty="0">
                <a:solidFill>
                  <a:schemeClr val="bg1"/>
                </a:solidFill>
                <a:latin typeface="Arial" panose="020B0604020202020204" pitchFamily="34" charset="0"/>
                <a:cs typeface="Arial" panose="020B0604020202020204" pitchFamily="34" charset="0"/>
              </a:rPr>
              <a:t>Moloto, </a:t>
            </a:r>
          </a:p>
        </p:txBody>
      </p:sp>
    </p:spTree>
    <p:extLst>
      <p:ext uri="{BB962C8B-B14F-4D97-AF65-F5344CB8AC3E}">
        <p14:creationId xmlns:p14="http://schemas.microsoft.com/office/powerpoint/2010/main" val="3962127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72807-7A8C-1882-E61A-6C7D1F64D5B8}"/>
            </a:ext>
          </a:extLst>
        </p:cNvPr>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303" y="590842"/>
            <a:ext cx="7249551" cy="5437163"/>
          </a:xfrm>
          <a:prstGeom prst="rect">
            <a:avLst/>
          </a:prstGeom>
        </p:spPr>
      </p:pic>
    </p:spTree>
    <p:extLst>
      <p:ext uri="{BB962C8B-B14F-4D97-AF65-F5344CB8AC3E}">
        <p14:creationId xmlns:p14="http://schemas.microsoft.com/office/powerpoint/2010/main" val="805576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40FBE-13F3-3392-4A81-065C732EE0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76E7343-2553-51D3-E349-0EB899C9AB76}"/>
              </a:ext>
            </a:extLst>
          </p:cNvPr>
          <p:cNvSpPr txBox="1"/>
          <p:nvPr/>
        </p:nvSpPr>
        <p:spPr>
          <a:xfrm>
            <a:off x="259075" y="2944959"/>
            <a:ext cx="11388974" cy="2246769"/>
          </a:xfrm>
          <a:prstGeom prst="rect">
            <a:avLst/>
          </a:prstGeom>
          <a:noFill/>
        </p:spPr>
        <p:txBody>
          <a:bodyPr wrap="square" rtlCol="0">
            <a:spAutoFit/>
          </a:bodyPr>
          <a:lstStyle/>
          <a:p>
            <a:pPr algn="ctr"/>
            <a:r>
              <a:rPr lang="en-GB" sz="3500" b="1" dirty="0" smtClean="0">
                <a:solidFill>
                  <a:srgbClr val="0A6256"/>
                </a:solidFill>
                <a:latin typeface="Arial" panose="020B0604020202020204" pitchFamily="34" charset="0"/>
                <a:cs typeface="Arial" panose="020B0604020202020204" pitchFamily="34" charset="0"/>
              </a:rPr>
              <a:t>Homelessness lead to try and survive in </a:t>
            </a:r>
          </a:p>
          <a:p>
            <a:pPr algn="ctr"/>
            <a:r>
              <a:rPr lang="en-GB" sz="3500" b="1" dirty="0" smtClean="0">
                <a:solidFill>
                  <a:srgbClr val="0A6256"/>
                </a:solidFill>
                <a:latin typeface="Arial" panose="020B0604020202020204" pitchFamily="34" charset="0"/>
                <a:cs typeface="Arial" panose="020B0604020202020204" pitchFamily="34" charset="0"/>
              </a:rPr>
              <a:t>City of </a:t>
            </a:r>
            <a:r>
              <a:rPr lang="en-GB" sz="3500" b="1" dirty="0" err="1" smtClean="0">
                <a:solidFill>
                  <a:srgbClr val="0A6256"/>
                </a:solidFill>
                <a:latin typeface="Arial" panose="020B0604020202020204" pitchFamily="34" charset="0"/>
                <a:cs typeface="Arial" panose="020B0604020202020204" pitchFamily="34" charset="0"/>
              </a:rPr>
              <a:t>Joburg</a:t>
            </a:r>
            <a:endParaRPr lang="en-GB" sz="3500" b="1" dirty="0" smtClean="0">
              <a:solidFill>
                <a:srgbClr val="0A6256"/>
              </a:solidFill>
              <a:latin typeface="Arial" panose="020B0604020202020204" pitchFamily="34" charset="0"/>
              <a:cs typeface="Arial" panose="020B0604020202020204" pitchFamily="34" charset="0"/>
            </a:endParaRPr>
          </a:p>
          <a:p>
            <a:pPr algn="ctr"/>
            <a:endParaRPr lang="en-GB" sz="3500" b="1" dirty="0">
              <a:solidFill>
                <a:srgbClr val="0A6256"/>
              </a:solidFill>
              <a:latin typeface="Arial" panose="020B0604020202020204" pitchFamily="34" charset="0"/>
              <a:cs typeface="Arial" panose="020B0604020202020204" pitchFamily="34" charset="0"/>
            </a:endParaRPr>
          </a:p>
          <a:p>
            <a:pPr algn="ctr"/>
            <a:r>
              <a:rPr lang="en-GB" sz="3500" b="1" dirty="0" smtClean="0">
                <a:solidFill>
                  <a:srgbClr val="0A6256"/>
                </a:solidFill>
                <a:latin typeface="Arial" panose="020B0604020202020204" pitchFamily="34" charset="0"/>
                <a:cs typeface="Arial" panose="020B0604020202020204" pitchFamily="34" charset="0"/>
              </a:rPr>
              <a:t>Residing and Recycling in Spaces</a:t>
            </a:r>
            <a:endParaRPr lang="en-GB" sz="3500" b="1" dirty="0">
              <a:solidFill>
                <a:srgbClr val="0A625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75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46A3F-34F0-7814-A120-167E71CDD3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1C8604-5B40-130A-4F8A-3FEE68B70894}"/>
              </a:ext>
            </a:extLst>
          </p:cNvPr>
          <p:cNvSpPr>
            <a:spLocks noGrp="1"/>
          </p:cNvSpPr>
          <p:nvPr>
            <p:ph type="title"/>
          </p:nvPr>
        </p:nvSpPr>
        <p:spPr>
          <a:xfrm>
            <a:off x="398205" y="368710"/>
            <a:ext cx="11592233" cy="6282813"/>
          </a:xfrm>
        </p:spPr>
        <p:txBody>
          <a:bodyPr vert="horz" lIns="91440" tIns="45720" rIns="91440" bIns="45720" rtlCol="0" anchor="b">
            <a:normAutofit/>
          </a:bodyPr>
          <a:lstStyle/>
          <a:p>
            <a:pPr algn="ctr"/>
            <a:endParaRPr lang="en-US" sz="2500" dirty="0"/>
          </a:p>
        </p:txBody>
      </p:sp>
      <p:pic>
        <p:nvPicPr>
          <p:cNvPr id="3" name="Picture 2" descr="A diagram of a recycling processing point&#10;&#10;AI-generated content may be incorrect.">
            <a:extLst>
              <a:ext uri="{FF2B5EF4-FFF2-40B4-BE49-F238E27FC236}">
                <a16:creationId xmlns:a16="http://schemas.microsoft.com/office/drawing/2014/main" id="{59F24BEA-1D23-A5A6-5E9E-4472AF034E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724" y="368710"/>
            <a:ext cx="10768490" cy="6282813"/>
          </a:xfrm>
          <a:prstGeom prst="rect">
            <a:avLst/>
          </a:prstGeom>
          <a:noFill/>
        </p:spPr>
      </p:pic>
    </p:spTree>
    <p:extLst>
      <p:ext uri="{BB962C8B-B14F-4D97-AF65-F5344CB8AC3E}">
        <p14:creationId xmlns:p14="http://schemas.microsoft.com/office/powerpoint/2010/main" val="2673630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C51BD-8EB7-B994-7810-A3158A3ACCFD}"/>
            </a:ext>
          </a:extLst>
        </p:cNvPr>
        <p:cNvGrpSpPr/>
        <p:nvPr/>
      </p:nvGrpSpPr>
      <p:grpSpPr>
        <a:xfrm>
          <a:off x="0" y="0"/>
          <a:ext cx="0" cy="0"/>
          <a:chOff x="0" y="0"/>
          <a:chExt cx="0" cy="0"/>
        </a:xfrm>
      </p:grpSpPr>
      <p:pic>
        <p:nvPicPr>
          <p:cNvPr id="4" name="Picture 3" descr="A person standing in a pile of trash&#10;&#10;AI-generated content may be incorrect.">
            <a:extLst>
              <a:ext uri="{FF2B5EF4-FFF2-40B4-BE49-F238E27FC236}">
                <a16:creationId xmlns:a16="http://schemas.microsoft.com/office/drawing/2014/main" id="{EFB6620E-663B-A585-DDED-27EC73F9EF2D}"/>
              </a:ext>
            </a:extLst>
          </p:cNvPr>
          <p:cNvPicPr>
            <a:picLocks noChangeAspect="1"/>
          </p:cNvPicPr>
          <p:nvPr/>
        </p:nvPicPr>
        <p:blipFill>
          <a:blip r:embed="rId2"/>
          <a:stretch>
            <a:fillRect/>
          </a:stretch>
        </p:blipFill>
        <p:spPr>
          <a:xfrm>
            <a:off x="1245745" y="179882"/>
            <a:ext cx="4064208" cy="5418944"/>
          </a:xfrm>
          <a:prstGeom prst="rect">
            <a:avLst/>
          </a:prstGeom>
        </p:spPr>
      </p:pic>
      <p:pic>
        <p:nvPicPr>
          <p:cNvPr id="7" name="Picture 6" descr="A pile of garbage next to a bridge&#10;&#10;AI-generated content may be incorrect.">
            <a:extLst>
              <a:ext uri="{FF2B5EF4-FFF2-40B4-BE49-F238E27FC236}">
                <a16:creationId xmlns:a16="http://schemas.microsoft.com/office/drawing/2014/main" id="{0515261D-74A8-0E3C-9D18-F69A83EEB763}"/>
              </a:ext>
            </a:extLst>
          </p:cNvPr>
          <p:cNvPicPr>
            <a:picLocks noChangeAspect="1"/>
          </p:cNvPicPr>
          <p:nvPr/>
        </p:nvPicPr>
        <p:blipFill>
          <a:blip r:embed="rId3"/>
          <a:stretch>
            <a:fillRect/>
          </a:stretch>
        </p:blipFill>
        <p:spPr>
          <a:xfrm>
            <a:off x="6282440" y="179882"/>
            <a:ext cx="4064208" cy="5418944"/>
          </a:xfrm>
          <a:prstGeom prst="rect">
            <a:avLst/>
          </a:prstGeom>
        </p:spPr>
      </p:pic>
    </p:spTree>
    <p:extLst>
      <p:ext uri="{BB962C8B-B14F-4D97-AF65-F5344CB8AC3E}">
        <p14:creationId xmlns:p14="http://schemas.microsoft.com/office/powerpoint/2010/main" val="281419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C51BD-8EB7-B994-7810-A3158A3ACCFD}"/>
            </a:ext>
          </a:extLst>
        </p:cNvPr>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585" y="450166"/>
            <a:ext cx="4415497" cy="588732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9452" y="896814"/>
            <a:ext cx="6658708" cy="4994031"/>
          </a:xfrm>
          <a:prstGeom prst="rect">
            <a:avLst/>
          </a:prstGeom>
        </p:spPr>
      </p:pic>
    </p:spTree>
    <p:extLst>
      <p:ext uri="{BB962C8B-B14F-4D97-AF65-F5344CB8AC3E}">
        <p14:creationId xmlns:p14="http://schemas.microsoft.com/office/powerpoint/2010/main" val="2877631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C51BD-8EB7-B994-7810-A3158A3ACCFD}"/>
            </a:ext>
          </a:extLst>
        </p:cNvPr>
        <p:cNvGrpSpPr/>
        <p:nvPr/>
      </p:nvGrpSpPr>
      <p:grpSpPr>
        <a:xfrm>
          <a:off x="0" y="0"/>
          <a:ext cx="0" cy="0"/>
          <a:chOff x="0" y="0"/>
          <a:chExt cx="0" cy="0"/>
        </a:xfrm>
      </p:grpSpPr>
      <p:pic>
        <p:nvPicPr>
          <p:cNvPr id="4" name="Picture 3" descr="A pile of garbage on the ground">
            <a:extLst>
              <a:ext uri="{FF2B5EF4-FFF2-40B4-BE49-F238E27FC236}">
                <a16:creationId xmlns:a16="http://schemas.microsoft.com/office/drawing/2014/main" id="{C95ECC6D-1B14-0F38-65D2-80CACC69FC56}"/>
              </a:ext>
            </a:extLst>
          </p:cNvPr>
          <p:cNvPicPr>
            <a:picLocks noChangeAspect="1"/>
          </p:cNvPicPr>
          <p:nvPr/>
        </p:nvPicPr>
        <p:blipFill>
          <a:blip r:embed="rId2">
            <a:extLst>
              <a:ext uri="{28A0092B-C50C-407E-A947-70E740481C1C}">
                <a14:useLocalDpi xmlns:a14="http://schemas.microsoft.com/office/drawing/2010/main" val="0"/>
              </a:ext>
            </a:extLst>
          </a:blip>
          <a:srcRect t="37" r="1" b="1"/>
          <a:stretch>
            <a:fillRect/>
          </a:stretch>
        </p:blipFill>
        <p:spPr>
          <a:xfrm>
            <a:off x="211016" y="386631"/>
            <a:ext cx="8338767" cy="6251771"/>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5" name="Picture 4" descr="A street with a building and a pile of garbage&#10;&#10;AI-generated content may be incorrect.">
            <a:extLst>
              <a:ext uri="{FF2B5EF4-FFF2-40B4-BE49-F238E27FC236}">
                <a16:creationId xmlns:a16="http://schemas.microsoft.com/office/drawing/2014/main" id="{EE940417-EA8D-2A7C-AD5A-CD03189D8CE0}"/>
              </a:ext>
            </a:extLst>
          </p:cNvPr>
          <p:cNvPicPr>
            <a:picLocks noChangeAspect="1"/>
          </p:cNvPicPr>
          <p:nvPr/>
        </p:nvPicPr>
        <p:blipFill>
          <a:blip r:embed="rId3">
            <a:extLst>
              <a:ext uri="{28A0092B-C50C-407E-A947-70E740481C1C}">
                <a14:useLocalDpi xmlns:a14="http://schemas.microsoft.com/office/drawing/2010/main" val="0"/>
              </a:ext>
            </a:extLst>
          </a:blip>
          <a:srcRect t="16048" r="3" b="9884"/>
          <a:stretch>
            <a:fillRect/>
          </a:stretch>
        </p:blipFill>
        <p:spPr>
          <a:xfrm>
            <a:off x="5732091" y="386631"/>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pic>
        <p:nvPicPr>
          <p:cNvPr id="6" name="Picture 5" descr="A large pile of garbage&#10;&#10;AI-generated content may be incorrect.">
            <a:extLst>
              <a:ext uri="{FF2B5EF4-FFF2-40B4-BE49-F238E27FC236}">
                <a16:creationId xmlns:a16="http://schemas.microsoft.com/office/drawing/2014/main" id="{0F9D6D06-8E18-C567-DA27-186E960D5EA5}"/>
              </a:ext>
            </a:extLst>
          </p:cNvPr>
          <p:cNvPicPr>
            <a:picLocks noChangeAspect="1"/>
          </p:cNvPicPr>
          <p:nvPr/>
        </p:nvPicPr>
        <p:blipFill>
          <a:blip r:embed="rId4">
            <a:extLst>
              <a:ext uri="{28A0092B-C50C-407E-A947-70E740481C1C}">
                <a14:useLocalDpi xmlns:a14="http://schemas.microsoft.com/office/drawing/2010/main" val="0"/>
              </a:ext>
            </a:extLst>
          </a:blip>
          <a:srcRect l="389" r="1215"/>
          <a:stretch>
            <a:fillRect/>
          </a:stretch>
        </p:blipFill>
        <p:spPr>
          <a:xfrm>
            <a:off x="7146389" y="3733026"/>
            <a:ext cx="4609514" cy="2905376"/>
          </a:xfrm>
          <a:custGeom>
            <a:avLst/>
            <a:gdLst/>
            <a:ahLst/>
            <a:cxnLst/>
            <a:rect l="l" t="t" r="r" b="b"/>
            <a:pathLst>
              <a:path w="4397481" h="3351888">
                <a:moveTo>
                  <a:pt x="0" y="0"/>
                </a:moveTo>
                <a:lnTo>
                  <a:pt x="4397481" y="0"/>
                </a:lnTo>
                <a:lnTo>
                  <a:pt x="4397481" y="3351888"/>
                </a:lnTo>
                <a:lnTo>
                  <a:pt x="1552363" y="3351888"/>
                </a:lnTo>
                <a:close/>
              </a:path>
            </a:pathLst>
          </a:custGeom>
        </p:spPr>
      </p:pic>
    </p:spTree>
    <p:extLst>
      <p:ext uri="{BB962C8B-B14F-4D97-AF65-F5344CB8AC3E}">
        <p14:creationId xmlns:p14="http://schemas.microsoft.com/office/powerpoint/2010/main" val="853837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40FBE-13F3-3392-4A81-065C732EE0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76E7343-2553-51D3-E349-0EB899C9AB76}"/>
              </a:ext>
            </a:extLst>
          </p:cNvPr>
          <p:cNvSpPr txBox="1"/>
          <p:nvPr/>
        </p:nvSpPr>
        <p:spPr>
          <a:xfrm>
            <a:off x="259075" y="2944959"/>
            <a:ext cx="11388974" cy="1169551"/>
          </a:xfrm>
          <a:prstGeom prst="rect">
            <a:avLst/>
          </a:prstGeom>
          <a:noFill/>
        </p:spPr>
        <p:txBody>
          <a:bodyPr wrap="square" rtlCol="0">
            <a:spAutoFit/>
          </a:bodyPr>
          <a:lstStyle/>
          <a:p>
            <a:pPr algn="ctr"/>
            <a:r>
              <a:rPr lang="en-GB" sz="3500" b="1" dirty="0" smtClean="0">
                <a:solidFill>
                  <a:srgbClr val="0A6256"/>
                </a:solidFill>
                <a:latin typeface="Arial" panose="020B0604020202020204" pitchFamily="34" charset="0"/>
                <a:cs typeface="Arial" panose="020B0604020202020204" pitchFamily="34" charset="0"/>
              </a:rPr>
              <a:t>The new face of City of </a:t>
            </a:r>
            <a:r>
              <a:rPr lang="en-GB" sz="3500" b="1" dirty="0" err="1" smtClean="0">
                <a:solidFill>
                  <a:srgbClr val="0A6256"/>
                </a:solidFill>
                <a:latin typeface="Arial" panose="020B0604020202020204" pitchFamily="34" charset="0"/>
                <a:cs typeface="Arial" panose="020B0604020202020204" pitchFamily="34" charset="0"/>
              </a:rPr>
              <a:t>Joburg</a:t>
            </a:r>
            <a:endParaRPr lang="en-GB" sz="3500" b="1" dirty="0" smtClean="0">
              <a:solidFill>
                <a:srgbClr val="0A6256"/>
              </a:solidFill>
              <a:latin typeface="Arial" panose="020B0604020202020204" pitchFamily="34" charset="0"/>
              <a:cs typeface="Arial" panose="020B0604020202020204" pitchFamily="34" charset="0"/>
            </a:endParaRPr>
          </a:p>
          <a:p>
            <a:pPr algn="ctr"/>
            <a:endParaRPr lang="en-GB" sz="3500" b="1" dirty="0">
              <a:solidFill>
                <a:srgbClr val="0A625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1345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5CB593EA-2F98-479F-B4C4-F366571FA6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le of garbage next to a bridge&#10;&#10;AI-generated content may be incorrect.">
            <a:extLst>
              <a:ext uri="{FF2B5EF4-FFF2-40B4-BE49-F238E27FC236}">
                <a16:creationId xmlns:a16="http://schemas.microsoft.com/office/drawing/2014/main" id="{23A8AA47-4215-333B-EF25-436E07C2357D}"/>
              </a:ext>
            </a:extLst>
          </p:cNvPr>
          <p:cNvPicPr>
            <a:picLocks noChangeAspect="1"/>
          </p:cNvPicPr>
          <p:nvPr/>
        </p:nvPicPr>
        <p:blipFill>
          <a:blip r:embed="rId2">
            <a:extLst>
              <a:ext uri="{28A0092B-C50C-407E-A947-70E740481C1C}">
                <a14:useLocalDpi xmlns:a14="http://schemas.microsoft.com/office/drawing/2010/main" val="0"/>
              </a:ext>
            </a:extLst>
          </a:blip>
          <a:srcRect l="2533" r="31621" b="4"/>
          <a:stretch>
            <a:fillRect/>
          </a:stretch>
        </p:blipFill>
        <p:spPr>
          <a:xfrm>
            <a:off x="20" y="10"/>
            <a:ext cx="2970445" cy="3383269"/>
          </a:xfrm>
          <a:prstGeom prst="rect">
            <a:avLst/>
          </a:prstGeom>
        </p:spPr>
      </p:pic>
      <p:pic>
        <p:nvPicPr>
          <p:cNvPr id="9" name="Picture 8" descr="A pile of garbage next to a fence&#10;&#10;AI-generated content may be incorrect.">
            <a:extLst>
              <a:ext uri="{FF2B5EF4-FFF2-40B4-BE49-F238E27FC236}">
                <a16:creationId xmlns:a16="http://schemas.microsoft.com/office/drawing/2014/main" id="{E183CC0F-88AD-26FC-D570-E755CE94FDDE}"/>
              </a:ext>
            </a:extLst>
          </p:cNvPr>
          <p:cNvPicPr>
            <a:picLocks noChangeAspect="1"/>
          </p:cNvPicPr>
          <p:nvPr/>
        </p:nvPicPr>
        <p:blipFill>
          <a:blip r:embed="rId3">
            <a:extLst>
              <a:ext uri="{28A0092B-C50C-407E-A947-70E740481C1C}">
                <a14:useLocalDpi xmlns:a14="http://schemas.microsoft.com/office/drawing/2010/main" val="0"/>
              </a:ext>
            </a:extLst>
          </a:blip>
          <a:srcRect l="27048" r="7106" b="4"/>
          <a:stretch>
            <a:fillRect/>
          </a:stretch>
        </p:blipFill>
        <p:spPr>
          <a:xfrm>
            <a:off x="3072956" y="10"/>
            <a:ext cx="2970465" cy="3383268"/>
          </a:xfrm>
          <a:prstGeom prst="rect">
            <a:avLst/>
          </a:prstGeom>
        </p:spPr>
      </p:pic>
      <p:pic>
        <p:nvPicPr>
          <p:cNvPr id="15" name="Picture 14" descr="A group of people walking on a grass field&#10;&#10;AI-generated content may be incorrect.">
            <a:extLst>
              <a:ext uri="{FF2B5EF4-FFF2-40B4-BE49-F238E27FC236}">
                <a16:creationId xmlns:a16="http://schemas.microsoft.com/office/drawing/2014/main" id="{BB317919-49A9-4F05-7252-637835431573}"/>
              </a:ext>
            </a:extLst>
          </p:cNvPr>
          <p:cNvPicPr>
            <a:picLocks noChangeAspect="1"/>
          </p:cNvPicPr>
          <p:nvPr/>
        </p:nvPicPr>
        <p:blipFill>
          <a:blip r:embed="rId4">
            <a:extLst>
              <a:ext uri="{28A0092B-C50C-407E-A947-70E740481C1C}">
                <a14:useLocalDpi xmlns:a14="http://schemas.microsoft.com/office/drawing/2010/main" val="0"/>
              </a:ext>
            </a:extLst>
          </a:blip>
          <a:srcRect l="18933" r="15191" b="4"/>
          <a:stretch>
            <a:fillRect/>
          </a:stretch>
        </p:blipFill>
        <p:spPr>
          <a:xfrm>
            <a:off x="6145909" y="10"/>
            <a:ext cx="2971800" cy="3383268"/>
          </a:xfrm>
          <a:prstGeom prst="rect">
            <a:avLst/>
          </a:prstGeom>
        </p:spPr>
      </p:pic>
      <p:pic>
        <p:nvPicPr>
          <p:cNvPr id="13" name="Picture 12" descr="A pile of garbage on the ground&#10;&#10;AI-generated content may be incorrect.">
            <a:extLst>
              <a:ext uri="{FF2B5EF4-FFF2-40B4-BE49-F238E27FC236}">
                <a16:creationId xmlns:a16="http://schemas.microsoft.com/office/drawing/2014/main" id="{A39D3BDD-E900-5373-D37F-F8DA2473AA37}"/>
              </a:ext>
            </a:extLst>
          </p:cNvPr>
          <p:cNvPicPr>
            <a:picLocks noChangeAspect="1"/>
          </p:cNvPicPr>
          <p:nvPr/>
        </p:nvPicPr>
        <p:blipFill>
          <a:blip r:embed="rId5">
            <a:extLst>
              <a:ext uri="{28A0092B-C50C-407E-A947-70E740481C1C}">
                <a14:useLocalDpi xmlns:a14="http://schemas.microsoft.com/office/drawing/2010/main" val="0"/>
              </a:ext>
            </a:extLst>
          </a:blip>
          <a:srcRect l="19313" r="14811" b="4"/>
          <a:stretch>
            <a:fillRect/>
          </a:stretch>
        </p:blipFill>
        <p:spPr>
          <a:xfrm>
            <a:off x="9220200" y="10"/>
            <a:ext cx="2971800" cy="3383268"/>
          </a:xfrm>
          <a:prstGeom prst="rect">
            <a:avLst/>
          </a:prstGeom>
        </p:spPr>
      </p:pic>
      <p:pic>
        <p:nvPicPr>
          <p:cNvPr id="5" name="Content Placeholder 4" descr="A pile of garbage in front of a building&#10;&#10;AI-generated content may be incorrect.">
            <a:extLst>
              <a:ext uri="{FF2B5EF4-FFF2-40B4-BE49-F238E27FC236}">
                <a16:creationId xmlns:a16="http://schemas.microsoft.com/office/drawing/2014/main" id="{2DE976E8-A561-1662-16CA-810B0F6196EB}"/>
              </a:ext>
            </a:extLst>
          </p:cNvPr>
          <p:cNvPicPr>
            <a:picLocks noChangeAspect="1"/>
          </p:cNvPicPr>
          <p:nvPr/>
        </p:nvPicPr>
        <p:blipFill>
          <a:blip r:embed="rId6">
            <a:extLst>
              <a:ext uri="{28A0092B-C50C-407E-A947-70E740481C1C}">
                <a14:useLocalDpi xmlns:a14="http://schemas.microsoft.com/office/drawing/2010/main" val="0"/>
              </a:ext>
            </a:extLst>
          </a:blip>
          <a:srcRect t="17913" r="-1" b="7455"/>
          <a:stretch>
            <a:fillRect/>
          </a:stretch>
        </p:blipFill>
        <p:spPr>
          <a:xfrm>
            <a:off x="-1018" y="3474720"/>
            <a:ext cx="6044438" cy="3383280"/>
          </a:xfrm>
          <a:prstGeom prst="rect">
            <a:avLst/>
          </a:prstGeom>
        </p:spPr>
      </p:pic>
      <p:sp>
        <p:nvSpPr>
          <p:cNvPr id="50" name="Rectangle 49">
            <a:extLst>
              <a:ext uri="{FF2B5EF4-FFF2-40B4-BE49-F238E27FC236}">
                <a16:creationId xmlns:a16="http://schemas.microsoft.com/office/drawing/2014/main" id="{39BEB6D0-9E4E-4221-93D1-74ABECEE9EF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484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Content Placeholder 44">
            <a:extLst>
              <a:ext uri="{FF2B5EF4-FFF2-40B4-BE49-F238E27FC236}">
                <a16:creationId xmlns:a16="http://schemas.microsoft.com/office/drawing/2014/main" id="{3FC485E0-CCD6-7238-EA90-BAA99E191F5A}"/>
              </a:ext>
            </a:extLst>
          </p:cNvPr>
          <p:cNvSpPr>
            <a:spLocks noGrp="1"/>
          </p:cNvSpPr>
          <p:nvPr>
            <p:ph idx="1"/>
          </p:nvPr>
        </p:nvSpPr>
        <p:spPr>
          <a:xfrm>
            <a:off x="6479648" y="4510585"/>
            <a:ext cx="5366610" cy="1758732"/>
          </a:xfrm>
        </p:spPr>
        <p:txBody>
          <a:bodyPr>
            <a:normAutofit/>
          </a:bodyPr>
          <a:lstStyle/>
          <a:p>
            <a:pPr marL="0" indent="0" algn="ctr">
              <a:buNone/>
            </a:pPr>
            <a:r>
              <a:rPr lang="en-US" sz="4800" b="1" dirty="0">
                <a:solidFill>
                  <a:srgbClr val="FFFFFF"/>
                </a:solidFill>
                <a:effectLst>
                  <a:outerShdw blurRad="38100" dist="38100" dir="2700000" algn="tl">
                    <a:srgbClr val="000000">
                      <a:alpha val="43137"/>
                    </a:srgbClr>
                  </a:outerShdw>
                </a:effectLst>
                <a:latin typeface="Garamond" panose="02020404030301010803" pitchFamily="18" charset="0"/>
              </a:rPr>
              <a:t>Emerging face of Joburg</a:t>
            </a:r>
          </a:p>
        </p:txBody>
      </p:sp>
    </p:spTree>
    <p:extLst>
      <p:ext uri="{BB962C8B-B14F-4D97-AF65-F5344CB8AC3E}">
        <p14:creationId xmlns:p14="http://schemas.microsoft.com/office/powerpoint/2010/main" val="417652657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ars parked in front of a building&#10;&#10;AI-generated content may be incorrect.">
            <a:extLst>
              <a:ext uri="{FF2B5EF4-FFF2-40B4-BE49-F238E27FC236}">
                <a16:creationId xmlns:a16="http://schemas.microsoft.com/office/drawing/2014/main" id="{F094EF93-7550-886E-749B-1CC896C424EB}"/>
              </a:ext>
            </a:extLst>
          </p:cNvPr>
          <p:cNvPicPr>
            <a:picLocks noChangeAspect="1"/>
          </p:cNvPicPr>
          <p:nvPr/>
        </p:nvPicPr>
        <p:blipFill>
          <a:blip r:embed="rId2">
            <a:extLst>
              <a:ext uri="{28A0092B-C50C-407E-A947-70E740481C1C}">
                <a14:useLocalDpi xmlns:a14="http://schemas.microsoft.com/office/drawing/2010/main" val="0"/>
              </a:ext>
            </a:extLst>
          </a:blip>
          <a:srcRect t="14451" r="-2" b="14337"/>
          <a:stretch>
            <a:fillRect/>
          </a:stretch>
        </p:blipFill>
        <p:spPr>
          <a:xfrm>
            <a:off x="321734" y="321733"/>
            <a:ext cx="5674894" cy="3030842"/>
          </a:xfrm>
          <a:prstGeom prst="rect">
            <a:avLst/>
          </a:prstGeom>
        </p:spPr>
      </p:pic>
      <p:pic>
        <p:nvPicPr>
          <p:cNvPr id="7" name="Picture 6" descr="A truck full of garbage&#10;&#10;AI-generated content may be incorrect.">
            <a:extLst>
              <a:ext uri="{FF2B5EF4-FFF2-40B4-BE49-F238E27FC236}">
                <a16:creationId xmlns:a16="http://schemas.microsoft.com/office/drawing/2014/main" id="{845D3847-7D9B-ECF4-5946-1BBEFBD1B67F}"/>
              </a:ext>
            </a:extLst>
          </p:cNvPr>
          <p:cNvPicPr>
            <a:picLocks noChangeAspect="1"/>
          </p:cNvPicPr>
          <p:nvPr/>
        </p:nvPicPr>
        <p:blipFill>
          <a:blip r:embed="rId3">
            <a:extLst>
              <a:ext uri="{28A0092B-C50C-407E-A947-70E740481C1C}">
                <a14:useLocalDpi xmlns:a14="http://schemas.microsoft.com/office/drawing/2010/main" val="0"/>
              </a:ext>
            </a:extLst>
          </a:blip>
          <a:srcRect t="22199" r="1" b="1"/>
          <a:stretch>
            <a:fillRect/>
          </a:stretch>
        </p:blipFill>
        <p:spPr>
          <a:xfrm>
            <a:off x="321735" y="3524289"/>
            <a:ext cx="2676579" cy="2776517"/>
          </a:xfrm>
          <a:prstGeom prst="rect">
            <a:avLst/>
          </a:prstGeom>
        </p:spPr>
      </p:pic>
      <p:pic>
        <p:nvPicPr>
          <p:cNvPr id="9" name="Picture 8" descr="A street with a wall and garbage bags&#10;&#10;AI-generated content may be incorrect.">
            <a:extLst>
              <a:ext uri="{FF2B5EF4-FFF2-40B4-BE49-F238E27FC236}">
                <a16:creationId xmlns:a16="http://schemas.microsoft.com/office/drawing/2014/main" id="{6577EB75-F3A9-8402-09AF-69A0843EBFF7}"/>
              </a:ext>
            </a:extLst>
          </p:cNvPr>
          <p:cNvPicPr>
            <a:picLocks noChangeAspect="1"/>
          </p:cNvPicPr>
          <p:nvPr/>
        </p:nvPicPr>
        <p:blipFill>
          <a:blip r:embed="rId4">
            <a:extLst>
              <a:ext uri="{28A0092B-C50C-407E-A947-70E740481C1C}">
                <a14:useLocalDpi xmlns:a14="http://schemas.microsoft.com/office/drawing/2010/main" val="0"/>
              </a:ext>
            </a:extLst>
          </a:blip>
          <a:srcRect l="17412" r="6216" b="5"/>
          <a:stretch>
            <a:fillRect/>
          </a:stretch>
        </p:blipFill>
        <p:spPr>
          <a:xfrm>
            <a:off x="3159553" y="3514855"/>
            <a:ext cx="2837076" cy="2785951"/>
          </a:xfrm>
          <a:prstGeom prst="rect">
            <a:avLst/>
          </a:prstGeom>
        </p:spPr>
      </p:pic>
      <p:pic>
        <p:nvPicPr>
          <p:cNvPr id="5" name="Picture 4" descr="A pile of garbage outside a building&#10;&#10;AI-generated content may be incorrect.">
            <a:extLst>
              <a:ext uri="{FF2B5EF4-FFF2-40B4-BE49-F238E27FC236}">
                <a16:creationId xmlns:a16="http://schemas.microsoft.com/office/drawing/2014/main" id="{5E10A4AB-5FB8-DC62-6E61-61B59093CFF7}"/>
              </a:ext>
            </a:extLst>
          </p:cNvPr>
          <p:cNvPicPr>
            <a:picLocks noChangeAspect="1"/>
          </p:cNvPicPr>
          <p:nvPr/>
        </p:nvPicPr>
        <p:blipFill>
          <a:blip r:embed="rId5">
            <a:extLst>
              <a:ext uri="{28A0092B-C50C-407E-A947-70E740481C1C}">
                <a14:useLocalDpi xmlns:a14="http://schemas.microsoft.com/office/drawing/2010/main" val="0"/>
              </a:ext>
            </a:extLst>
          </a:blip>
          <a:srcRect r="28815" b="-1"/>
          <a:stretch>
            <a:fillRect/>
          </a:stretch>
        </p:blipFill>
        <p:spPr>
          <a:xfrm>
            <a:off x="6195373" y="321733"/>
            <a:ext cx="5674892" cy="5979074"/>
          </a:xfrm>
          <a:prstGeom prst="rect">
            <a:avLst/>
          </a:prstGeom>
        </p:spPr>
      </p:pic>
      <p:sp>
        <p:nvSpPr>
          <p:cNvPr id="8" name="Content Placeholder 44">
            <a:extLst>
              <a:ext uri="{FF2B5EF4-FFF2-40B4-BE49-F238E27FC236}">
                <a16:creationId xmlns:a16="http://schemas.microsoft.com/office/drawing/2014/main" id="{3FC485E0-CCD6-7238-EA90-BAA99E191F5A}"/>
              </a:ext>
            </a:extLst>
          </p:cNvPr>
          <p:cNvSpPr>
            <a:spLocks noGrp="1"/>
          </p:cNvSpPr>
          <p:nvPr>
            <p:ph idx="1"/>
          </p:nvPr>
        </p:nvSpPr>
        <p:spPr>
          <a:xfrm>
            <a:off x="6479648" y="4510585"/>
            <a:ext cx="5366610" cy="1758732"/>
          </a:xfrm>
        </p:spPr>
        <p:txBody>
          <a:bodyPr>
            <a:normAutofit/>
          </a:bodyPr>
          <a:lstStyle/>
          <a:p>
            <a:pPr marL="0" indent="0" algn="ctr">
              <a:buNone/>
            </a:pPr>
            <a:r>
              <a:rPr lang="en-US" sz="4800" b="1" dirty="0">
                <a:solidFill>
                  <a:srgbClr val="FFFFFF"/>
                </a:solidFill>
                <a:effectLst>
                  <a:outerShdw blurRad="38100" dist="38100" dir="2700000" algn="tl">
                    <a:srgbClr val="000000">
                      <a:alpha val="43137"/>
                    </a:srgbClr>
                  </a:outerShdw>
                </a:effectLst>
                <a:latin typeface="Garamond" panose="02020404030301010803" pitchFamily="18" charset="0"/>
              </a:rPr>
              <a:t>Emerging face of Joburg</a:t>
            </a:r>
          </a:p>
        </p:txBody>
      </p:sp>
    </p:spTree>
    <p:extLst>
      <p:ext uri="{BB962C8B-B14F-4D97-AF65-F5344CB8AC3E}">
        <p14:creationId xmlns:p14="http://schemas.microsoft.com/office/powerpoint/2010/main" val="3765979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FFA5F-0F05-EA0C-518E-C23C387526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170B8B8-8E20-6AAE-5F58-F922CA09BA8A}"/>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b="1" kern="1200" dirty="0" smtClean="0">
                <a:solidFill>
                  <a:srgbClr val="FFFFFF"/>
                </a:solidFill>
                <a:latin typeface="+mj-lt"/>
                <a:ea typeface="+mj-ea"/>
                <a:cs typeface="+mj-cs"/>
              </a:rPr>
              <a:t> </a:t>
            </a:r>
            <a:r>
              <a:rPr lang="en-US" sz="3600" b="1" kern="1200" dirty="0">
                <a:solidFill>
                  <a:srgbClr val="FFFFFF"/>
                </a:solidFill>
                <a:latin typeface="+mj-lt"/>
                <a:ea typeface="+mj-ea"/>
                <a:cs typeface="+mj-cs"/>
              </a:rPr>
              <a:t>City of </a:t>
            </a:r>
            <a:r>
              <a:rPr lang="en-US" sz="3600" b="1" kern="1200" dirty="0" err="1">
                <a:solidFill>
                  <a:srgbClr val="FFFFFF"/>
                </a:solidFill>
                <a:latin typeface="+mj-lt"/>
                <a:ea typeface="+mj-ea"/>
                <a:cs typeface="+mj-cs"/>
              </a:rPr>
              <a:t>Joburg</a:t>
            </a:r>
            <a:endParaRPr lang="en-US" sz="3600" b="1" kern="1200" dirty="0">
              <a:solidFill>
                <a:srgbClr val="FFFFFF"/>
              </a:solidFill>
              <a:latin typeface="+mj-lt"/>
              <a:ea typeface="+mj-ea"/>
              <a:cs typeface="+mj-cs"/>
            </a:endParaRPr>
          </a:p>
        </p:txBody>
      </p:sp>
      <p:pic>
        <p:nvPicPr>
          <p:cNvPr id="1026" name="Picture 2">
            <a:extLst>
              <a:ext uri="{FF2B5EF4-FFF2-40B4-BE49-F238E27FC236}">
                <a16:creationId xmlns:a16="http://schemas.microsoft.com/office/drawing/2014/main" id="{9E8C6E18-5458-27AE-DDCE-BFCAEABB50D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82683" y="520505"/>
            <a:ext cx="8152323" cy="6128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215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40FBE-13F3-3392-4A81-065C732EE0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76E7343-2553-51D3-E349-0EB899C9AB76}"/>
              </a:ext>
            </a:extLst>
          </p:cNvPr>
          <p:cNvSpPr txBox="1"/>
          <p:nvPr/>
        </p:nvSpPr>
        <p:spPr>
          <a:xfrm>
            <a:off x="259075" y="215827"/>
            <a:ext cx="5109337" cy="630942"/>
          </a:xfrm>
          <a:prstGeom prst="rect">
            <a:avLst/>
          </a:prstGeom>
          <a:noFill/>
        </p:spPr>
        <p:txBody>
          <a:bodyPr wrap="square" rtlCol="0">
            <a:spAutoFit/>
          </a:bodyPr>
          <a:lstStyle/>
          <a:p>
            <a:r>
              <a:rPr lang="en-GB" sz="3500" b="1" dirty="0">
                <a:solidFill>
                  <a:srgbClr val="0A6256"/>
                </a:solidFill>
                <a:latin typeface="Arial" panose="020B0604020202020204" pitchFamily="34" charset="0"/>
                <a:cs typeface="Arial" panose="020B0604020202020204" pitchFamily="34" charset="0"/>
              </a:rPr>
              <a:t>What is homelessness</a:t>
            </a:r>
          </a:p>
        </p:txBody>
      </p:sp>
      <p:sp>
        <p:nvSpPr>
          <p:cNvPr id="4" name="TextBox 3">
            <a:extLst>
              <a:ext uri="{FF2B5EF4-FFF2-40B4-BE49-F238E27FC236}">
                <a16:creationId xmlns:a16="http://schemas.microsoft.com/office/drawing/2014/main" id="{5BC86B4C-A1D1-32AB-C27A-5342DE4456F8}"/>
              </a:ext>
            </a:extLst>
          </p:cNvPr>
          <p:cNvSpPr txBox="1"/>
          <p:nvPr/>
        </p:nvSpPr>
        <p:spPr>
          <a:xfrm>
            <a:off x="259075" y="1672660"/>
            <a:ext cx="11495389" cy="3600986"/>
          </a:xfrm>
          <a:prstGeom prst="rect">
            <a:avLst/>
          </a:prstGeom>
          <a:noFill/>
        </p:spPr>
        <p:txBody>
          <a:bodyPr wrap="square">
            <a:spAutoFit/>
          </a:bodyPr>
          <a:lstStyle/>
          <a:p>
            <a:pPr marL="285750" indent="-285750">
              <a:buFont typeface="Arial" panose="020B0604020202020204" pitchFamily="34" charset="0"/>
              <a:buChar char="•"/>
            </a:pPr>
            <a:r>
              <a:rPr lang="en-US" sz="2400" b="0" i="0" u="none" strike="noStrike" kern="100" baseline="0" dirty="0">
                <a:latin typeface="Arial" panose="020B0604020202020204" pitchFamily="34" charset="0"/>
              </a:rPr>
              <a:t>Homelessness is a complex and pervasive issue that affects millions of people worldwide. It is defined as the condition of not having a stable, safe, and adequate place to live. It is a distressing social problem that demands urgent attention and compassionate.</a:t>
            </a:r>
          </a:p>
          <a:p>
            <a:pPr marL="285750" indent="-285750">
              <a:buFont typeface="Arial" panose="020B0604020202020204" pitchFamily="34" charset="0"/>
              <a:buChar char="•"/>
            </a:pPr>
            <a:endParaRPr lang="en-US" sz="2400" kern="100" dirty="0">
              <a:latin typeface="Arial" panose="020B0604020202020204" pitchFamily="34" charset="0"/>
            </a:endParaRPr>
          </a:p>
          <a:p>
            <a:pPr marL="285750" indent="-285750">
              <a:buFont typeface="Arial" panose="020B0604020202020204" pitchFamily="34" charset="0"/>
              <a:buChar char="•"/>
            </a:pPr>
            <a:r>
              <a:rPr lang="en-US" sz="2400" b="0" i="0" u="none" strike="noStrike" kern="100" baseline="0" dirty="0">
                <a:latin typeface="Arial" panose="020B0604020202020204" pitchFamily="34" charset="0"/>
              </a:rPr>
              <a:t>Homelessness generally refers to the state of lacking a stable, safe, and adequate place to live, meaning someone is without a home and may be living in temporary, insecure, or unsafe housing situations. </a:t>
            </a:r>
          </a:p>
          <a:p>
            <a:pPr marL="285750" indent="-285750">
              <a:buFont typeface="Arial" panose="020B0604020202020204" pitchFamily="34" charset="0"/>
              <a:buChar char="•"/>
            </a:pPr>
            <a:endParaRPr lang="en-US" sz="1800" b="0" i="0" u="none" strike="noStrike" kern="100" baseline="0" dirty="0">
              <a:latin typeface="Arial" panose="020B0604020202020204" pitchFamily="34" charset="0"/>
            </a:endParaRPr>
          </a:p>
          <a:p>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8648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77532-40C6-C609-6B85-CC3B00D52F6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CFCCDE2-39BA-D697-2593-1AD262782007}"/>
              </a:ext>
            </a:extLst>
          </p:cNvPr>
          <p:cNvSpPr txBox="1"/>
          <p:nvPr/>
        </p:nvSpPr>
        <p:spPr>
          <a:xfrm>
            <a:off x="761803" y="350196"/>
            <a:ext cx="4646904" cy="1624520"/>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r>
              <a:rPr lang="en-US" sz="4000" b="1" dirty="0">
                <a:latin typeface="+mj-lt"/>
                <a:ea typeface="+mj-ea"/>
                <a:cs typeface="+mj-cs"/>
              </a:rPr>
              <a:t>Survey Areas of Homelessness</a:t>
            </a:r>
          </a:p>
        </p:txBody>
      </p:sp>
      <p:sp>
        <p:nvSpPr>
          <p:cNvPr id="4" name="TextBox 3">
            <a:extLst>
              <a:ext uri="{FF2B5EF4-FFF2-40B4-BE49-F238E27FC236}">
                <a16:creationId xmlns:a16="http://schemas.microsoft.com/office/drawing/2014/main" id="{37475A57-E9F3-3ED7-8F11-B60A55B34F61}"/>
              </a:ext>
            </a:extLst>
          </p:cNvPr>
          <p:cNvSpPr txBox="1"/>
          <p:nvPr/>
        </p:nvSpPr>
        <p:spPr>
          <a:xfrm>
            <a:off x="761802" y="2743200"/>
            <a:ext cx="4646905" cy="3613149"/>
          </a:xfrm>
          <a:prstGeom prst="rect">
            <a:avLst/>
          </a:prstGeom>
        </p:spPr>
        <p:txBody>
          <a:bodyPr vert="horz" lIns="91440" tIns="45720" rIns="91440" bIns="45720" rtlCol="0" anchor="ctr">
            <a:normAutofit/>
          </a:bodyPr>
          <a:lstStyle/>
          <a:p>
            <a:pPr>
              <a:lnSpc>
                <a:spcPct val="90000"/>
              </a:lnSpc>
              <a:spcAft>
                <a:spcPts val="600"/>
              </a:spcAft>
            </a:pPr>
            <a:r>
              <a:rPr lang="en-US" sz="2000" dirty="0"/>
              <a:t>The study was conducted from Region A-G in the City of Joburg. The 1193 public open spaces were surveyed, and 54 public open spaces are impacted by homelessness. </a:t>
            </a:r>
          </a:p>
          <a:p>
            <a:pPr indent="-228600">
              <a:lnSpc>
                <a:spcPct val="90000"/>
              </a:lnSpc>
              <a:spcAft>
                <a:spcPts val="600"/>
              </a:spcAft>
              <a:buFont typeface="Arial" panose="020B0604020202020204" pitchFamily="34" charset="0"/>
              <a:buChar char="•"/>
            </a:pPr>
            <a:endParaRPr lang="en-US" sz="2000" b="0" i="0" u="none" strike="noStrike" baseline="0" dirty="0"/>
          </a:p>
          <a:p>
            <a:pPr marL="57150">
              <a:lnSpc>
                <a:spcPct val="90000"/>
              </a:lnSpc>
              <a:spcAft>
                <a:spcPts val="600"/>
              </a:spcAft>
            </a:pPr>
            <a:endParaRPr lang="en-US" sz="2000" b="0" i="0" u="none" strike="noStrike" baseline="0" dirty="0"/>
          </a:p>
          <a:p>
            <a:pPr indent="-228600">
              <a:lnSpc>
                <a:spcPct val="90000"/>
              </a:lnSpc>
              <a:spcAft>
                <a:spcPts val="600"/>
              </a:spcAft>
              <a:buFont typeface="Arial" panose="020B0604020202020204" pitchFamily="34" charset="0"/>
              <a:buChar char="•"/>
            </a:pPr>
            <a:endParaRPr lang="en-US" sz="2000" dirty="0"/>
          </a:p>
        </p:txBody>
      </p:sp>
      <p:pic>
        <p:nvPicPr>
          <p:cNvPr id="3" name="Picture 2" descr="A map of a city&#10;&#10;AI-generated content may be incorrect.">
            <a:extLst>
              <a:ext uri="{FF2B5EF4-FFF2-40B4-BE49-F238E27FC236}">
                <a16:creationId xmlns:a16="http://schemas.microsoft.com/office/drawing/2014/main" id="{3B0D358D-98BE-86C9-5A9C-ADEEC87C36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2707" y="160163"/>
            <a:ext cx="4623083" cy="6537673"/>
          </a:xfrm>
          <a:prstGeom prst="rect">
            <a:avLst/>
          </a:prstGeom>
        </p:spPr>
      </p:pic>
    </p:spTree>
    <p:extLst>
      <p:ext uri="{BB962C8B-B14F-4D97-AF65-F5344CB8AC3E}">
        <p14:creationId xmlns:p14="http://schemas.microsoft.com/office/powerpoint/2010/main" val="3569503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A461B-CA99-7142-E8D6-BF0ED654DEF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310CED9-5098-3E8E-DD8F-58867961F853}"/>
              </a:ext>
            </a:extLst>
          </p:cNvPr>
          <p:cNvSpPr txBox="1"/>
          <p:nvPr/>
        </p:nvSpPr>
        <p:spPr>
          <a:xfrm>
            <a:off x="259075" y="215827"/>
            <a:ext cx="7085622" cy="630942"/>
          </a:xfrm>
          <a:prstGeom prst="rect">
            <a:avLst/>
          </a:prstGeom>
          <a:noFill/>
        </p:spPr>
        <p:txBody>
          <a:bodyPr wrap="square" rtlCol="0">
            <a:spAutoFit/>
          </a:bodyPr>
          <a:lstStyle/>
          <a:p>
            <a:r>
              <a:rPr lang="en-GB" sz="3500" b="1" dirty="0">
                <a:solidFill>
                  <a:srgbClr val="0A6256"/>
                </a:solidFill>
                <a:latin typeface="Arial" panose="020B0604020202020204" pitchFamily="34" charset="0"/>
                <a:cs typeface="Arial" panose="020B0604020202020204" pitchFamily="34" charset="0"/>
              </a:rPr>
              <a:t>Method Used for Data Collection</a:t>
            </a:r>
          </a:p>
        </p:txBody>
      </p:sp>
      <p:sp>
        <p:nvSpPr>
          <p:cNvPr id="4" name="TextBox 3">
            <a:extLst>
              <a:ext uri="{FF2B5EF4-FFF2-40B4-BE49-F238E27FC236}">
                <a16:creationId xmlns:a16="http://schemas.microsoft.com/office/drawing/2014/main" id="{25E9B388-3985-8E7D-6B95-DA14DBD0B149}"/>
              </a:ext>
            </a:extLst>
          </p:cNvPr>
          <p:cNvSpPr txBox="1"/>
          <p:nvPr/>
        </p:nvSpPr>
        <p:spPr>
          <a:xfrm>
            <a:off x="0" y="1525176"/>
            <a:ext cx="11495389" cy="4524315"/>
          </a:xfrm>
          <a:prstGeom prst="rect">
            <a:avLst/>
          </a:prstGeom>
          <a:noFill/>
        </p:spPr>
        <p:txBody>
          <a:bodyPr wrap="square">
            <a:spAutoFit/>
          </a:bodyPr>
          <a:lstStyle/>
          <a:p>
            <a:endParaRPr lang="en-US" sz="1800" b="0" i="0" u="none" strike="noStrike" kern="100" baseline="0" dirty="0">
              <a:latin typeface="Arial" panose="020B0604020202020204" pitchFamily="34" charset="0"/>
            </a:endParaRPr>
          </a:p>
          <a:p>
            <a:r>
              <a:rPr lang="en-US" sz="1800" b="0" i="0" u="none" strike="noStrike" kern="100" baseline="0" dirty="0">
                <a:latin typeface="Arial" panose="020B0604020202020204" pitchFamily="34" charset="0"/>
              </a:rPr>
              <a:t>Field data collection tool:  Kobo Collect used to collect data in the field. Data was collected using two questionnaires these were:</a:t>
            </a:r>
          </a:p>
          <a:p>
            <a:pPr marL="285750" indent="-285750">
              <a:buFont typeface="Arial" panose="020B0604020202020204" pitchFamily="34" charset="0"/>
              <a:buChar char="•"/>
            </a:pPr>
            <a:r>
              <a:rPr lang="en-US" sz="1800" b="0" i="0" u="none" strike="noStrike" kern="100" baseline="0" dirty="0">
                <a:latin typeface="Arial" panose="020B0604020202020204" pitchFamily="34" charset="0"/>
              </a:rPr>
              <a:t>Homeless Study – Homeless Individual Collection: This questionnaire is for individuals willing to speak to the data collector to obtain more background demographic information on the homeless individual. This questionnaire is completely voluntary, and no homeless individual was obliged to participate. </a:t>
            </a:r>
          </a:p>
          <a:p>
            <a:pPr marL="285750" indent="-285750">
              <a:buFont typeface="Arial" panose="020B0604020202020204" pitchFamily="34" charset="0"/>
              <a:buChar char="•"/>
            </a:pPr>
            <a:r>
              <a:rPr lang="en-US" sz="1800" b="0" i="0" u="none" strike="noStrike" kern="100" baseline="0" dirty="0">
                <a:latin typeface="Arial" panose="020B0604020202020204" pitchFamily="34" charset="0"/>
              </a:rPr>
              <a:t>Homeless Study – Area Collection: The aim of this questionnaire is to identify areas where homelessness is found in public open spaces and parks. The identification of these attributes was done through collaboration and discussion amongst the authors as based on experience in similar studies done before on homelessness. </a:t>
            </a:r>
          </a:p>
          <a:p>
            <a:endParaRPr lang="en-US" sz="1800" b="0" i="0" u="none" strike="noStrike" kern="100" baseline="0" dirty="0">
              <a:latin typeface="Arial" panose="020B0604020202020204" pitchFamily="34" charset="0"/>
            </a:endParaRPr>
          </a:p>
          <a:p>
            <a:r>
              <a:rPr lang="en-US" sz="1800" b="0" i="0" u="none" strike="noStrike" kern="100" baseline="0" dirty="0">
                <a:latin typeface="Arial" panose="020B0604020202020204" pitchFamily="34" charset="0"/>
              </a:rPr>
              <a:t>GIS Data processing: The exported field data collected with Kobo is excel spreadsheets. This is then imported into ESRI </a:t>
            </a:r>
            <a:r>
              <a:rPr lang="en-US" sz="1800" b="0" i="0" u="none" strike="noStrike" kern="100" baseline="0" dirty="0" err="1">
                <a:latin typeface="Arial" panose="020B0604020202020204" pitchFamily="34" charset="0"/>
              </a:rPr>
              <a:t>ArcPro</a:t>
            </a:r>
            <a:r>
              <a:rPr lang="en-US" sz="1800" b="0" i="0" u="none" strike="noStrike" kern="100" baseline="0" dirty="0">
                <a:latin typeface="Arial" panose="020B0604020202020204" pitchFamily="34" charset="0"/>
              </a:rPr>
              <a:t> from where the coordinate field in the captured data is used to create an XY points layer which can then be exported as a point spatial feature for analysis and map development. </a:t>
            </a:r>
          </a:p>
          <a:p>
            <a:pPr marL="285750" indent="-285750">
              <a:buFont typeface="Arial" panose="020B0604020202020204" pitchFamily="34" charset="0"/>
              <a:buChar char="•"/>
            </a:pPr>
            <a:endParaRPr lang="en-US" sz="1800" b="0" i="0" u="none" strike="noStrike" kern="100" baseline="0" dirty="0">
              <a:latin typeface="Arial" panose="020B0604020202020204" pitchFamily="34" charset="0"/>
            </a:endParaRPr>
          </a:p>
          <a:p>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7186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D6E51-285A-6EB2-C514-BDAE1E2B57C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F463D45-1E34-1E30-C333-9E2FE9311EEF}"/>
              </a:ext>
            </a:extLst>
          </p:cNvPr>
          <p:cNvSpPr txBox="1"/>
          <p:nvPr/>
        </p:nvSpPr>
        <p:spPr>
          <a:xfrm>
            <a:off x="259074" y="215827"/>
            <a:ext cx="8811183" cy="630942"/>
          </a:xfrm>
          <a:prstGeom prst="rect">
            <a:avLst/>
          </a:prstGeom>
          <a:noFill/>
        </p:spPr>
        <p:txBody>
          <a:bodyPr wrap="square" rtlCol="0">
            <a:spAutoFit/>
          </a:bodyPr>
          <a:lstStyle/>
          <a:p>
            <a:r>
              <a:rPr lang="en-GB" sz="3500" b="1" dirty="0">
                <a:solidFill>
                  <a:srgbClr val="0A6256"/>
                </a:solidFill>
                <a:latin typeface="Arial" panose="020B0604020202020204" pitchFamily="34" charset="0"/>
                <a:cs typeface="Arial" panose="020B0604020202020204" pitchFamily="34" charset="0"/>
              </a:rPr>
              <a:t>Study Areas</a:t>
            </a:r>
          </a:p>
        </p:txBody>
      </p:sp>
      <p:sp>
        <p:nvSpPr>
          <p:cNvPr id="4" name="TextBox 3">
            <a:extLst>
              <a:ext uri="{FF2B5EF4-FFF2-40B4-BE49-F238E27FC236}">
                <a16:creationId xmlns:a16="http://schemas.microsoft.com/office/drawing/2014/main" id="{7FBB1827-209C-3593-694B-7C1EFC27F2B6}"/>
              </a:ext>
            </a:extLst>
          </p:cNvPr>
          <p:cNvSpPr txBox="1"/>
          <p:nvPr/>
        </p:nvSpPr>
        <p:spPr>
          <a:xfrm>
            <a:off x="259075" y="1672660"/>
            <a:ext cx="11495389" cy="369332"/>
          </a:xfrm>
          <a:prstGeom prst="rect">
            <a:avLst/>
          </a:prstGeom>
          <a:noFill/>
        </p:spPr>
        <p:txBody>
          <a:bodyPr wrap="square">
            <a:spAutoFit/>
          </a:bodyPr>
          <a:lstStyle/>
          <a:p>
            <a:endParaRPr lang="en-GB" sz="1800" dirty="0">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A33CFA46-C6E9-87BB-A97E-8491AA331283}"/>
              </a:ext>
            </a:extLst>
          </p:cNvPr>
          <p:cNvGraphicFramePr>
            <a:graphicFrameLocks noGrp="1"/>
          </p:cNvGraphicFramePr>
          <p:nvPr>
            <p:extLst>
              <p:ext uri="{D42A27DB-BD31-4B8C-83A1-F6EECF244321}">
                <p14:modId xmlns:p14="http://schemas.microsoft.com/office/powerpoint/2010/main" val="1917332643"/>
              </p:ext>
            </p:extLst>
          </p:nvPr>
        </p:nvGraphicFramePr>
        <p:xfrm>
          <a:off x="437535" y="846770"/>
          <a:ext cx="11198941" cy="4772718"/>
        </p:xfrm>
        <a:graphic>
          <a:graphicData uri="http://schemas.openxmlformats.org/drawingml/2006/table">
            <a:tbl>
              <a:tblPr/>
              <a:tblGrid>
                <a:gridCol w="2054621">
                  <a:extLst>
                    <a:ext uri="{9D8B030D-6E8A-4147-A177-3AD203B41FA5}">
                      <a16:colId xmlns:a16="http://schemas.microsoft.com/office/drawing/2014/main" val="2721102826"/>
                    </a:ext>
                  </a:extLst>
                </a:gridCol>
                <a:gridCol w="1996162">
                  <a:extLst>
                    <a:ext uri="{9D8B030D-6E8A-4147-A177-3AD203B41FA5}">
                      <a16:colId xmlns:a16="http://schemas.microsoft.com/office/drawing/2014/main" val="4051823634"/>
                    </a:ext>
                  </a:extLst>
                </a:gridCol>
                <a:gridCol w="3193858">
                  <a:extLst>
                    <a:ext uri="{9D8B030D-6E8A-4147-A177-3AD203B41FA5}">
                      <a16:colId xmlns:a16="http://schemas.microsoft.com/office/drawing/2014/main" val="1955073123"/>
                    </a:ext>
                  </a:extLst>
                </a:gridCol>
                <a:gridCol w="3954300">
                  <a:extLst>
                    <a:ext uri="{9D8B030D-6E8A-4147-A177-3AD203B41FA5}">
                      <a16:colId xmlns:a16="http://schemas.microsoft.com/office/drawing/2014/main" val="4294374792"/>
                    </a:ext>
                  </a:extLst>
                </a:gridCol>
              </a:tblGrid>
              <a:tr h="710418">
                <a:tc>
                  <a:txBody>
                    <a:bodyPr/>
                    <a:lstStyle/>
                    <a:p>
                      <a:pPr algn="l" fontAlgn="b"/>
                      <a:r>
                        <a:rPr lang="en-ZA" sz="1800" b="1" i="0" u="none" strike="noStrike">
                          <a:solidFill>
                            <a:srgbClr val="000000"/>
                          </a:solidFill>
                          <a:effectLst/>
                          <a:latin typeface="Arial" panose="020B0604020202020204" pitchFamily="34" charset="0"/>
                          <a:cs typeface="Arial" panose="020B0604020202020204" pitchFamily="34" charset="0"/>
                        </a:rPr>
                        <a:t>REGION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dirty="0">
                          <a:solidFill>
                            <a:srgbClr val="000000"/>
                          </a:solidFill>
                          <a:effectLst/>
                          <a:latin typeface="Arial" panose="020B0604020202020204" pitchFamily="34" charset="0"/>
                          <a:cs typeface="Arial" panose="020B0604020202020204" pitchFamily="34" charset="0"/>
                        </a:rPr>
                        <a:t>No of </a:t>
                      </a:r>
                      <a:r>
                        <a:rPr lang="en-US" sz="1800" b="1" i="0" u="none" strike="noStrike" dirty="0" smtClean="0">
                          <a:solidFill>
                            <a:srgbClr val="000000"/>
                          </a:solidFill>
                          <a:effectLst/>
                          <a:latin typeface="Arial" panose="020B0604020202020204" pitchFamily="34" charset="0"/>
                          <a:cs typeface="Arial" panose="020B0604020202020204" pitchFamily="34" charset="0"/>
                        </a:rPr>
                        <a:t> functional Spaces </a:t>
                      </a:r>
                      <a:r>
                        <a:rPr lang="en-US" sz="1800" b="1" i="0" u="none" strike="noStrike" dirty="0">
                          <a:solidFill>
                            <a:srgbClr val="000000"/>
                          </a:solidFill>
                          <a:effectLst/>
                          <a:latin typeface="Arial" panose="020B0604020202020204" pitchFamily="34" charset="0"/>
                          <a:cs typeface="Arial" panose="020B0604020202020204" pitchFamily="34" charset="0"/>
                        </a:rPr>
                        <a:t>in Region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dirty="0">
                          <a:solidFill>
                            <a:srgbClr val="000000"/>
                          </a:solidFill>
                          <a:effectLst/>
                          <a:latin typeface="Arial" panose="020B0604020202020204" pitchFamily="34" charset="0"/>
                          <a:cs typeface="Arial" panose="020B0604020202020204" pitchFamily="34" charset="0"/>
                        </a:rPr>
                        <a:t>No of </a:t>
                      </a:r>
                      <a:r>
                        <a:rPr lang="en-US" sz="1800" b="1" i="0" u="none" strike="noStrike" dirty="0" smtClean="0">
                          <a:solidFill>
                            <a:srgbClr val="000000"/>
                          </a:solidFill>
                          <a:effectLst/>
                          <a:latin typeface="Arial" panose="020B0604020202020204" pitchFamily="34" charset="0"/>
                          <a:cs typeface="Arial" panose="020B0604020202020204" pitchFamily="34" charset="0"/>
                        </a:rPr>
                        <a:t>Functional</a:t>
                      </a:r>
                      <a:r>
                        <a:rPr lang="en-US" sz="1800" b="1" i="0" u="none" strike="noStrike" baseline="0" dirty="0" smtClean="0">
                          <a:solidFill>
                            <a:srgbClr val="000000"/>
                          </a:solidFill>
                          <a:effectLst/>
                          <a:latin typeface="Arial" panose="020B0604020202020204" pitchFamily="34" charset="0"/>
                          <a:cs typeface="Arial" panose="020B0604020202020204" pitchFamily="34" charset="0"/>
                        </a:rPr>
                        <a:t> spaces</a:t>
                      </a:r>
                      <a:r>
                        <a:rPr lang="en-US" sz="1800" b="1" i="0" u="none" strike="noStrike" dirty="0" smtClean="0">
                          <a:solidFill>
                            <a:srgbClr val="000000"/>
                          </a:solidFill>
                          <a:effectLst/>
                          <a:latin typeface="Arial" panose="020B0604020202020204" pitchFamily="34" charset="0"/>
                          <a:cs typeface="Arial" panose="020B0604020202020204" pitchFamily="34" charset="0"/>
                        </a:rPr>
                        <a:t> </a:t>
                      </a:r>
                      <a:r>
                        <a:rPr lang="en-US" sz="1800" b="1" i="0" u="none" strike="noStrike" dirty="0">
                          <a:solidFill>
                            <a:srgbClr val="000000"/>
                          </a:solidFill>
                          <a:effectLst/>
                          <a:latin typeface="Arial" panose="020B0604020202020204" pitchFamily="34" charset="0"/>
                          <a:cs typeface="Arial" panose="020B0604020202020204" pitchFamily="34" charset="0"/>
                        </a:rPr>
                        <a:t>with Homeless people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dirty="0">
                          <a:solidFill>
                            <a:srgbClr val="000000"/>
                          </a:solidFill>
                          <a:effectLst/>
                          <a:latin typeface="Arial" panose="020B0604020202020204" pitchFamily="34" charset="0"/>
                          <a:cs typeface="Arial" panose="020B0604020202020204" pitchFamily="34" charset="0"/>
                        </a:rPr>
                        <a:t>No of Homeless people in </a:t>
                      </a:r>
                      <a:r>
                        <a:rPr lang="en-US" sz="1800" b="1" i="0" u="none" strike="noStrike" dirty="0" smtClean="0">
                          <a:solidFill>
                            <a:srgbClr val="000000"/>
                          </a:solidFill>
                          <a:effectLst/>
                          <a:latin typeface="Arial" panose="020B0604020202020204" pitchFamily="34" charset="0"/>
                          <a:cs typeface="Arial" panose="020B0604020202020204" pitchFamily="34" charset="0"/>
                        </a:rPr>
                        <a:t>functional</a:t>
                      </a:r>
                      <a:r>
                        <a:rPr lang="en-US" sz="1800" b="1" i="0" u="none" strike="noStrike" baseline="0" dirty="0" smtClean="0">
                          <a:solidFill>
                            <a:srgbClr val="000000"/>
                          </a:solidFill>
                          <a:effectLst/>
                          <a:latin typeface="Arial" panose="020B0604020202020204" pitchFamily="34" charset="0"/>
                          <a:cs typeface="Arial" panose="020B0604020202020204" pitchFamily="34" charset="0"/>
                        </a:rPr>
                        <a:t> space</a:t>
                      </a:r>
                      <a:r>
                        <a:rPr lang="en-US" sz="1800" b="1" i="0" u="none" strike="noStrike" dirty="0" smtClean="0">
                          <a:solidFill>
                            <a:srgbClr val="000000"/>
                          </a:solidFill>
                          <a:effectLst/>
                          <a:latin typeface="Arial" panose="020B0604020202020204" pitchFamily="34" charset="0"/>
                          <a:cs typeface="Arial" panose="020B0604020202020204" pitchFamily="34" charset="0"/>
                        </a:rPr>
                        <a:t> </a:t>
                      </a:r>
                      <a:r>
                        <a:rPr lang="en-US" sz="1800" b="1" i="0" u="none" strike="noStrike" dirty="0">
                          <a:solidFill>
                            <a:srgbClr val="000000"/>
                          </a:solidFill>
                          <a:effectLst/>
                          <a:latin typeface="Arial" panose="020B0604020202020204" pitchFamily="34" charset="0"/>
                          <a:cs typeface="Arial" panose="020B0604020202020204" pitchFamily="34" charset="0"/>
                        </a:rPr>
                        <a:t>per region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3111097"/>
                  </a:ext>
                </a:extLst>
              </a:tr>
              <a:tr h="402208">
                <a:tc>
                  <a:txBody>
                    <a:bodyPr/>
                    <a:lstStyle/>
                    <a:p>
                      <a:pPr algn="l" fontAlgn="b"/>
                      <a:r>
                        <a:rPr lang="en-ZA" sz="1800" b="0" i="0" u="none" strike="noStrike">
                          <a:solidFill>
                            <a:srgbClr val="000000"/>
                          </a:solidFill>
                          <a:effectLst/>
                          <a:latin typeface="Arial" panose="020B0604020202020204" pitchFamily="34" charset="0"/>
                          <a:cs typeface="Arial" panose="020B0604020202020204" pitchFamily="34" charset="0"/>
                        </a:rPr>
                        <a:t>REGION 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1500047"/>
                  </a:ext>
                </a:extLst>
              </a:tr>
              <a:tr h="402208">
                <a:tc>
                  <a:txBody>
                    <a:bodyPr/>
                    <a:lstStyle/>
                    <a:p>
                      <a:pPr algn="l" fontAlgn="b"/>
                      <a:r>
                        <a:rPr lang="en-ZA" sz="1800" b="0" i="0" u="none" strike="noStrike" dirty="0">
                          <a:solidFill>
                            <a:srgbClr val="000000"/>
                          </a:solidFill>
                          <a:effectLst/>
                          <a:latin typeface="Arial" panose="020B0604020202020204" pitchFamily="34" charset="0"/>
                          <a:cs typeface="Arial" panose="020B0604020202020204" pitchFamily="34" charset="0"/>
                        </a:rPr>
                        <a:t>REGION 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179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4566591"/>
                  </a:ext>
                </a:extLst>
              </a:tr>
              <a:tr h="402208">
                <a:tc>
                  <a:txBody>
                    <a:bodyPr/>
                    <a:lstStyle/>
                    <a:p>
                      <a:pPr algn="l" fontAlgn="b"/>
                      <a:r>
                        <a:rPr lang="en-ZA" sz="1800" b="0" i="0" u="none" strike="noStrike">
                          <a:solidFill>
                            <a:srgbClr val="000000"/>
                          </a:solidFill>
                          <a:effectLst/>
                          <a:latin typeface="Arial" panose="020B0604020202020204" pitchFamily="34" charset="0"/>
                          <a:cs typeface="Arial" panose="020B0604020202020204" pitchFamily="34" charset="0"/>
                        </a:rPr>
                        <a:t>REGION C</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161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740975"/>
                  </a:ext>
                </a:extLst>
              </a:tr>
              <a:tr h="402208">
                <a:tc>
                  <a:txBody>
                    <a:bodyPr/>
                    <a:lstStyle/>
                    <a:p>
                      <a:pPr algn="l" fontAlgn="b"/>
                      <a:r>
                        <a:rPr lang="en-ZA" sz="1800" b="0" i="0" u="none" strike="noStrike">
                          <a:solidFill>
                            <a:srgbClr val="000000"/>
                          </a:solidFill>
                          <a:effectLst/>
                          <a:latin typeface="Arial" panose="020B0604020202020204" pitchFamily="34" charset="0"/>
                          <a:cs typeface="Arial" panose="020B0604020202020204" pitchFamily="34" charset="0"/>
                        </a:rPr>
                        <a:t>REGION 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2675706"/>
                  </a:ext>
                </a:extLst>
              </a:tr>
              <a:tr h="402208">
                <a:tc>
                  <a:txBody>
                    <a:bodyPr/>
                    <a:lstStyle/>
                    <a:p>
                      <a:pPr algn="l" fontAlgn="b"/>
                      <a:r>
                        <a:rPr lang="en-ZA" sz="1800" b="0" i="0" u="none" strike="noStrike">
                          <a:solidFill>
                            <a:srgbClr val="000000"/>
                          </a:solidFill>
                          <a:effectLst/>
                          <a:latin typeface="Arial" panose="020B0604020202020204" pitchFamily="34" charset="0"/>
                          <a:cs typeface="Arial" panose="020B0604020202020204" pitchFamily="34" charset="0"/>
                        </a:rPr>
                        <a:t>REGION 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7793829"/>
                  </a:ext>
                </a:extLst>
              </a:tr>
              <a:tr h="402208">
                <a:tc>
                  <a:txBody>
                    <a:bodyPr/>
                    <a:lstStyle/>
                    <a:p>
                      <a:pPr algn="l" fontAlgn="b"/>
                      <a:r>
                        <a:rPr lang="en-ZA" sz="1800" b="0" i="0" u="none" strike="noStrike" dirty="0">
                          <a:solidFill>
                            <a:srgbClr val="000000"/>
                          </a:solidFill>
                          <a:effectLst/>
                          <a:latin typeface="Arial" panose="020B0604020202020204" pitchFamily="34" charset="0"/>
                          <a:cs typeface="Arial" panose="020B0604020202020204" pitchFamily="34" charset="0"/>
                        </a:rPr>
                        <a:t>REGION F</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223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603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1199324"/>
                  </a:ext>
                </a:extLst>
              </a:tr>
              <a:tr h="402208">
                <a:tc>
                  <a:txBody>
                    <a:bodyPr/>
                    <a:lstStyle/>
                    <a:p>
                      <a:pPr algn="l" fontAlgn="b"/>
                      <a:r>
                        <a:rPr lang="en-ZA" sz="1800" b="0" i="0" u="none" strike="noStrike" dirty="0">
                          <a:solidFill>
                            <a:srgbClr val="000000"/>
                          </a:solidFill>
                          <a:effectLst/>
                          <a:latin typeface="Arial" panose="020B0604020202020204" pitchFamily="34" charset="0"/>
                          <a:cs typeface="Arial" panose="020B0604020202020204" pitchFamily="34" charset="0"/>
                        </a:rPr>
                        <a:t>REGION 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6061933"/>
                  </a:ext>
                </a:extLst>
              </a:tr>
              <a:tr h="402208">
                <a:tc>
                  <a:txBody>
                    <a:bodyPr/>
                    <a:lstStyle/>
                    <a:p>
                      <a:pPr algn="l" fontAlgn="b"/>
                      <a:r>
                        <a:rPr lang="en-ZA" sz="1800" b="0" i="0" u="none" strike="noStrike">
                          <a:solidFill>
                            <a:srgbClr val="000000"/>
                          </a:solidFill>
                          <a:effectLst/>
                          <a:latin typeface="Arial" panose="020B0604020202020204" pitchFamily="34" charset="0"/>
                          <a:cs typeface="Arial" panose="020B0604020202020204" pitchFamily="34" charset="0"/>
                        </a:rPr>
                        <a:t>CEMETERIES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dirty="0">
                          <a:solidFill>
                            <a:srgbClr val="000000"/>
                          </a:solidFill>
                          <a:effectLst/>
                          <a:latin typeface="Arial" panose="020B0604020202020204" pitchFamily="34" charset="0"/>
                          <a:cs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dirty="0" smtClean="0">
                          <a:solidFill>
                            <a:srgbClr val="000000"/>
                          </a:solidFill>
                          <a:effectLst/>
                          <a:latin typeface="Arial" panose="020B0604020202020204" pitchFamily="34" charset="0"/>
                          <a:cs typeface="Arial" panose="020B0604020202020204" pitchFamily="34" charset="0"/>
                        </a:rPr>
                        <a:t>40</a:t>
                      </a:r>
                      <a:endParaRPr lang="en-ZA"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4781626"/>
                  </a:ext>
                </a:extLst>
              </a:tr>
              <a:tr h="422318">
                <a:tc>
                  <a:txBody>
                    <a:bodyPr/>
                    <a:lstStyle/>
                    <a:p>
                      <a:pPr algn="l" fontAlgn="b"/>
                      <a:r>
                        <a:rPr lang="en-ZA" sz="1800" b="0" i="0" u="none" strike="noStrike">
                          <a:solidFill>
                            <a:srgbClr val="000000"/>
                          </a:solidFill>
                          <a:effectLst/>
                          <a:latin typeface="Arial" panose="020B0604020202020204" pitchFamily="34" charset="0"/>
                          <a:cs typeface="Arial" panose="020B0604020202020204" pitchFamily="34" charset="0"/>
                        </a:rPr>
                        <a:t>CONSERVATION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154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a:solidFill>
                            <a:srgbClr val="000000"/>
                          </a:solidFill>
                          <a:effectLst/>
                          <a:latin typeface="Arial" panose="020B0604020202020204" pitchFamily="34" charset="0"/>
                          <a:cs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ZA" sz="1800" b="0" i="0" u="none" strike="noStrike" dirty="0">
                          <a:solidFill>
                            <a:srgbClr val="000000"/>
                          </a:solidFill>
                          <a:effectLst/>
                          <a:latin typeface="Arial" panose="020B0604020202020204" pitchFamily="34" charset="0"/>
                          <a:cs typeface="Arial" panose="020B0604020202020204" pitchFamily="34" charset="0"/>
                        </a:rPr>
                        <a:t>189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0117362"/>
                  </a:ext>
                </a:extLst>
              </a:tr>
              <a:tr h="422318">
                <a:tc>
                  <a:txBody>
                    <a:bodyPr/>
                    <a:lstStyle/>
                    <a:p>
                      <a:pPr algn="l" fontAlgn="b"/>
                      <a:r>
                        <a:rPr lang="en-ZA" sz="1800" b="1" i="0" u="none" strike="noStrike">
                          <a:solidFill>
                            <a:srgbClr val="000000"/>
                          </a:solidFill>
                          <a:effectLst/>
                          <a:latin typeface="Arial" panose="020B0604020202020204" pitchFamily="34" charset="0"/>
                          <a:cs typeface="Arial" panose="020B0604020202020204" pitchFamily="34" charset="0"/>
                        </a:rPr>
                        <a:t>Grand Total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ZA" sz="1800" b="1" i="0" u="none" strike="noStrike">
                          <a:solidFill>
                            <a:srgbClr val="000000"/>
                          </a:solidFill>
                          <a:effectLst/>
                          <a:latin typeface="Arial" panose="020B0604020202020204" pitchFamily="34" charset="0"/>
                          <a:cs typeface="Arial" panose="020B0604020202020204" pitchFamily="34" charset="0"/>
                        </a:rPr>
                        <a:t>1193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ZA" sz="1800" b="1" i="0" u="none" strike="noStrike">
                          <a:solidFill>
                            <a:srgbClr val="000000"/>
                          </a:solidFill>
                          <a:effectLst/>
                          <a:latin typeface="Arial" panose="020B0604020202020204" pitchFamily="34" charset="0"/>
                          <a:cs typeface="Arial" panose="020B0604020202020204" pitchFamily="34" charset="0"/>
                        </a:rPr>
                        <a:t>54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ZA" sz="1800" b="1" i="0" u="none" strike="noStrike" dirty="0">
                          <a:solidFill>
                            <a:srgbClr val="000000"/>
                          </a:solidFill>
                          <a:effectLst/>
                          <a:latin typeface="Arial" panose="020B0604020202020204" pitchFamily="34" charset="0"/>
                          <a:cs typeface="Arial" panose="020B0604020202020204" pitchFamily="34" charset="0"/>
                        </a:rPr>
                        <a:t>1044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3084332"/>
                  </a:ext>
                </a:extLst>
              </a:tr>
            </a:tbl>
          </a:graphicData>
        </a:graphic>
      </p:graphicFrame>
    </p:spTree>
    <p:extLst>
      <p:ext uri="{BB962C8B-B14F-4D97-AF65-F5344CB8AC3E}">
        <p14:creationId xmlns:p14="http://schemas.microsoft.com/office/powerpoint/2010/main" val="1077586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DCC6A-1BCC-8ED3-26D8-720E22AD81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9399B2-BC3E-4D87-4067-2F61FEBBC5EC}"/>
              </a:ext>
            </a:extLst>
          </p:cNvPr>
          <p:cNvSpPr txBox="1"/>
          <p:nvPr/>
        </p:nvSpPr>
        <p:spPr>
          <a:xfrm>
            <a:off x="259074" y="215827"/>
            <a:ext cx="10639984" cy="630942"/>
          </a:xfrm>
          <a:prstGeom prst="rect">
            <a:avLst/>
          </a:prstGeom>
          <a:noFill/>
        </p:spPr>
        <p:txBody>
          <a:bodyPr wrap="square" rtlCol="0">
            <a:spAutoFit/>
          </a:bodyPr>
          <a:lstStyle/>
          <a:p>
            <a:r>
              <a:rPr lang="en-GB" sz="3500" b="1" dirty="0">
                <a:solidFill>
                  <a:srgbClr val="0A6256"/>
                </a:solidFill>
                <a:latin typeface="Arial" panose="020B0604020202020204" pitchFamily="34" charset="0"/>
                <a:cs typeface="Arial" panose="020B0604020202020204" pitchFamily="34" charset="0"/>
              </a:rPr>
              <a:t>Number of Homelessness in Public Open Spaces</a:t>
            </a:r>
          </a:p>
        </p:txBody>
      </p:sp>
      <p:graphicFrame>
        <p:nvGraphicFramePr>
          <p:cNvPr id="3" name="Chart 2">
            <a:extLst>
              <a:ext uri="{FF2B5EF4-FFF2-40B4-BE49-F238E27FC236}">
                <a16:creationId xmlns:a16="http://schemas.microsoft.com/office/drawing/2014/main" id="{A4A5F1BE-456A-5EED-ADD6-EB923AF2545F}"/>
              </a:ext>
            </a:extLst>
          </p:cNvPr>
          <p:cNvGraphicFramePr>
            <a:graphicFrameLocks/>
          </p:cNvGraphicFramePr>
          <p:nvPr/>
        </p:nvGraphicFramePr>
        <p:xfrm>
          <a:off x="322262" y="846769"/>
          <a:ext cx="11547476" cy="47295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97327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4F6EE-7205-8E8D-E615-ADC7099849CA}"/>
            </a:ext>
          </a:extLst>
        </p:cNvPr>
        <p:cNvGrpSpPr/>
        <p:nvPr/>
      </p:nvGrpSpPr>
      <p:grpSpPr>
        <a:xfrm>
          <a:off x="0" y="0"/>
          <a:ext cx="0" cy="0"/>
          <a:chOff x="0" y="0"/>
          <a:chExt cx="0" cy="0"/>
        </a:xfrm>
      </p:grpSpPr>
      <p:pic>
        <p:nvPicPr>
          <p:cNvPr id="4" name="Picture 3" descr="A map of a city&#10;&#10;AI-generated content may be incorrect.">
            <a:extLst>
              <a:ext uri="{FF2B5EF4-FFF2-40B4-BE49-F238E27FC236}">
                <a16:creationId xmlns:a16="http://schemas.microsoft.com/office/drawing/2014/main" id="{F9813B0F-0B3F-2921-46B8-AFBF69E52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3317" y="0"/>
            <a:ext cx="7255239" cy="5756223"/>
          </a:xfrm>
          <a:prstGeom prst="rect">
            <a:avLst/>
          </a:prstGeom>
        </p:spPr>
      </p:pic>
    </p:spTree>
    <p:extLst>
      <p:ext uri="{BB962C8B-B14F-4D97-AF65-F5344CB8AC3E}">
        <p14:creationId xmlns:p14="http://schemas.microsoft.com/office/powerpoint/2010/main" val="199011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347D5-14BA-D69A-E3F6-DC15031E9B0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43E474-50CE-F0EF-48E3-1C8C15E2D646}"/>
              </a:ext>
            </a:extLst>
          </p:cNvPr>
          <p:cNvSpPr txBox="1"/>
          <p:nvPr/>
        </p:nvSpPr>
        <p:spPr>
          <a:xfrm>
            <a:off x="3017265" y="2584273"/>
            <a:ext cx="7085622" cy="2246769"/>
          </a:xfrm>
          <a:prstGeom prst="rect">
            <a:avLst/>
          </a:prstGeom>
          <a:noFill/>
        </p:spPr>
        <p:txBody>
          <a:bodyPr wrap="square" rtlCol="0">
            <a:spAutoFit/>
          </a:bodyPr>
          <a:lstStyle/>
          <a:p>
            <a:r>
              <a:rPr lang="en-GB" sz="3500" b="1" dirty="0">
                <a:solidFill>
                  <a:srgbClr val="0A6256"/>
                </a:solidFill>
                <a:latin typeface="Arial" panose="020B0604020202020204" pitchFamily="34" charset="0"/>
                <a:cs typeface="Arial" panose="020B0604020202020204" pitchFamily="34" charset="0"/>
              </a:rPr>
              <a:t>Data Collection Analysis</a:t>
            </a:r>
          </a:p>
          <a:p>
            <a:endParaRPr lang="en-GB" sz="3500" b="1" dirty="0">
              <a:solidFill>
                <a:srgbClr val="0A6256"/>
              </a:solidFill>
              <a:latin typeface="Arial" panose="020B0604020202020204" pitchFamily="34" charset="0"/>
              <a:cs typeface="Arial" panose="020B0604020202020204" pitchFamily="34" charset="0"/>
            </a:endParaRPr>
          </a:p>
          <a:p>
            <a:r>
              <a:rPr lang="en-GB" sz="3500" b="1" dirty="0">
                <a:solidFill>
                  <a:srgbClr val="0A6256"/>
                </a:solidFill>
                <a:latin typeface="Arial" panose="020B0604020202020204" pitchFamily="34" charset="0"/>
                <a:cs typeface="Arial" panose="020B0604020202020204" pitchFamily="34" charset="0"/>
              </a:rPr>
              <a:t>132 Homeless people were interviewed ( Questioners)</a:t>
            </a:r>
          </a:p>
        </p:txBody>
      </p:sp>
    </p:spTree>
    <p:extLst>
      <p:ext uri="{BB962C8B-B14F-4D97-AF65-F5344CB8AC3E}">
        <p14:creationId xmlns:p14="http://schemas.microsoft.com/office/powerpoint/2010/main" val="2740466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F24A8-6E0C-98F0-522E-0D0A5A782827}"/>
            </a:ext>
          </a:extLst>
        </p:cNvPr>
        <p:cNvGrpSpPr/>
        <p:nvPr/>
      </p:nvGrpSpPr>
      <p:grpSpPr>
        <a:xfrm>
          <a:off x="0" y="0"/>
          <a:ext cx="0" cy="0"/>
          <a:chOff x="0" y="0"/>
          <a:chExt cx="0" cy="0"/>
        </a:xfrm>
      </p:grpSpPr>
      <p:pic>
        <p:nvPicPr>
          <p:cNvPr id="5" name="Picture 4" descr="A group of people sitting on the ground&#10;&#10;AI-generated content may be incorrect.">
            <a:extLst>
              <a:ext uri="{FF2B5EF4-FFF2-40B4-BE49-F238E27FC236}">
                <a16:creationId xmlns:a16="http://schemas.microsoft.com/office/drawing/2014/main" id="{85AC3458-0A8D-8FAC-74D9-C7F698345E9D}"/>
              </a:ext>
            </a:extLst>
          </p:cNvPr>
          <p:cNvPicPr>
            <a:picLocks noChangeAspect="1"/>
          </p:cNvPicPr>
          <p:nvPr/>
        </p:nvPicPr>
        <p:blipFill>
          <a:blip r:embed="rId2"/>
          <a:stretch>
            <a:fillRect/>
          </a:stretch>
        </p:blipFill>
        <p:spPr>
          <a:xfrm>
            <a:off x="353961" y="784686"/>
            <a:ext cx="5537173" cy="4152880"/>
          </a:xfrm>
          <a:prstGeom prst="rect">
            <a:avLst/>
          </a:prstGeom>
        </p:spPr>
      </p:pic>
      <p:pic>
        <p:nvPicPr>
          <p:cNvPr id="7" name="Picture 6" descr="A group of people standing around a street&#10;&#10;AI-generated content may be incorrect.">
            <a:extLst>
              <a:ext uri="{FF2B5EF4-FFF2-40B4-BE49-F238E27FC236}">
                <a16:creationId xmlns:a16="http://schemas.microsoft.com/office/drawing/2014/main" id="{C1CA5E91-E66A-C287-DDF1-9E2AAD74E2B5}"/>
              </a:ext>
            </a:extLst>
          </p:cNvPr>
          <p:cNvPicPr>
            <a:picLocks noChangeAspect="1"/>
          </p:cNvPicPr>
          <p:nvPr/>
        </p:nvPicPr>
        <p:blipFill>
          <a:blip r:embed="rId3"/>
          <a:stretch>
            <a:fillRect/>
          </a:stretch>
        </p:blipFill>
        <p:spPr>
          <a:xfrm>
            <a:off x="6300868" y="784686"/>
            <a:ext cx="5537173" cy="4152880"/>
          </a:xfrm>
          <a:prstGeom prst="rect">
            <a:avLst/>
          </a:prstGeom>
        </p:spPr>
      </p:pic>
    </p:spTree>
    <p:extLst>
      <p:ext uri="{BB962C8B-B14F-4D97-AF65-F5344CB8AC3E}">
        <p14:creationId xmlns:p14="http://schemas.microsoft.com/office/powerpoint/2010/main" val="620001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92C2F-7D14-E8E3-B0C7-68E200CCC60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3E989F5-A7C5-54BB-68BE-6BC62B7B9088}"/>
              </a:ext>
            </a:extLst>
          </p:cNvPr>
          <p:cNvSpPr txBox="1"/>
          <p:nvPr/>
        </p:nvSpPr>
        <p:spPr>
          <a:xfrm>
            <a:off x="244568" y="416261"/>
            <a:ext cx="7085622" cy="5770811"/>
          </a:xfrm>
          <a:prstGeom prst="rect">
            <a:avLst/>
          </a:prstGeom>
          <a:noFill/>
        </p:spPr>
        <p:txBody>
          <a:bodyPr wrap="square" rtlCol="0">
            <a:spAutoFit/>
          </a:bodyPr>
          <a:lstStyle/>
          <a:p>
            <a:r>
              <a:rPr lang="en-GB" sz="3500" b="1" dirty="0">
                <a:solidFill>
                  <a:srgbClr val="0A6256"/>
                </a:solidFill>
                <a:latin typeface="Arial" panose="020B0604020202020204" pitchFamily="34" charset="0"/>
                <a:cs typeface="Arial" panose="020B0604020202020204" pitchFamily="34" charset="0"/>
              </a:rPr>
              <a:t>Data Collection</a:t>
            </a:r>
          </a:p>
          <a:p>
            <a:endParaRPr lang="en-GB" sz="3500" b="1" i="0" u="none" strike="noStrike" baseline="0" dirty="0">
              <a:solidFill>
                <a:srgbClr val="0A6256"/>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2800" b="0" i="0" u="none" strike="noStrike" baseline="0" dirty="0">
                <a:latin typeface="Arial" panose="020B0604020202020204" pitchFamily="34" charset="0"/>
              </a:rPr>
              <a:t>Which province are you from, if you from South Africa?</a:t>
            </a:r>
          </a:p>
          <a:p>
            <a:pPr marL="171450" marR="0" indent="-171450" algn="l" rtl="0">
              <a:buFont typeface="Arial" panose="020B0604020202020204" pitchFamily="34" charset="0"/>
              <a:buChar char="•"/>
            </a:pPr>
            <a:r>
              <a:rPr lang="en-US" sz="2800" b="0" i="0" u="none" strike="noStrike" baseline="0" dirty="0">
                <a:latin typeface="Arial" panose="020B0604020202020204" pitchFamily="34" charset="0"/>
              </a:rPr>
              <a:t>Which country are you from?</a:t>
            </a:r>
          </a:p>
          <a:p>
            <a:pPr marL="171450" marR="0" indent="-171450" algn="l" rtl="0">
              <a:buFont typeface="Arial" panose="020B0604020202020204" pitchFamily="34" charset="0"/>
              <a:buChar char="•"/>
            </a:pPr>
            <a:r>
              <a:rPr lang="en-US" sz="2800" dirty="0">
                <a:latin typeface="Arial" panose="020B0604020202020204" pitchFamily="34" charset="0"/>
              </a:rPr>
              <a:t>H</a:t>
            </a:r>
            <a:r>
              <a:rPr lang="en-US" sz="2800" b="0" i="0" u="none" strike="noStrike" baseline="0" dirty="0">
                <a:latin typeface="Arial" panose="020B0604020202020204" pitchFamily="34" charset="0"/>
              </a:rPr>
              <a:t>ow long have you been living here?</a:t>
            </a:r>
          </a:p>
          <a:p>
            <a:pPr marL="171450" marR="0" indent="-171450" algn="l" rtl="0">
              <a:buFont typeface="Arial" panose="020B0604020202020204" pitchFamily="34" charset="0"/>
              <a:buChar char="•"/>
            </a:pPr>
            <a:r>
              <a:rPr lang="en-US" sz="2800" b="0" i="0" u="none" strike="noStrike" baseline="0" dirty="0">
                <a:latin typeface="Arial" panose="020B0604020202020204" pitchFamily="34" charset="0"/>
              </a:rPr>
              <a:t>How long have you been homeless?</a:t>
            </a:r>
          </a:p>
          <a:p>
            <a:pPr marL="171450" marR="0" indent="-171450" algn="l" rtl="0">
              <a:buFont typeface="Arial" panose="020B0604020202020204" pitchFamily="34" charset="0"/>
              <a:buChar char="•"/>
            </a:pPr>
            <a:r>
              <a:rPr lang="en-US" sz="2800" b="0" i="0" u="none" strike="noStrike" baseline="0" dirty="0">
                <a:latin typeface="Arial" panose="020B0604020202020204" pitchFamily="34" charset="0"/>
              </a:rPr>
              <a:t>Are you on drugs? If yes which one?</a:t>
            </a:r>
          </a:p>
          <a:p>
            <a:pPr marL="171450" marR="0" indent="-171450" algn="l" rtl="0">
              <a:buFont typeface="Arial" panose="020B0604020202020204" pitchFamily="34" charset="0"/>
              <a:buChar char="•"/>
            </a:pPr>
            <a:r>
              <a:rPr lang="en-US" sz="2800" b="0" i="0" u="none" strike="noStrike" baseline="0" dirty="0">
                <a:latin typeface="Arial" panose="020B0604020202020204" pitchFamily="34" charset="0"/>
              </a:rPr>
              <a:t>Would you like to go to a shelter?</a:t>
            </a:r>
          </a:p>
          <a:p>
            <a:pPr marL="171450" marR="0" indent="-171450" algn="l" rtl="0">
              <a:buFont typeface="Arial" panose="020B0604020202020204" pitchFamily="34" charset="0"/>
              <a:buChar char="•"/>
            </a:pPr>
            <a:r>
              <a:rPr lang="en-US" sz="2800" b="0" i="0" u="none" strike="noStrike" baseline="0" dirty="0">
                <a:latin typeface="Arial" panose="020B0604020202020204" pitchFamily="34" charset="0"/>
              </a:rPr>
              <a:t>Do you have any chronic Disease</a:t>
            </a:r>
            <a:r>
              <a:rPr lang="en-US" sz="2800" b="0" i="0" u="none" strike="noStrike" baseline="0" dirty="0" smtClean="0">
                <a:latin typeface="Arial" panose="020B0604020202020204" pitchFamily="34" charset="0"/>
              </a:rPr>
              <a:t>?</a:t>
            </a:r>
          </a:p>
          <a:p>
            <a:pPr marL="171450" marR="0" indent="-171450" algn="l" rtl="0">
              <a:buFont typeface="Arial" panose="020B0604020202020204" pitchFamily="34" charset="0"/>
              <a:buChar char="•"/>
            </a:pPr>
            <a:r>
              <a:rPr lang="en-US" sz="2800" dirty="0" smtClean="0">
                <a:latin typeface="Arial" panose="020B0604020202020204" pitchFamily="34" charset="0"/>
              </a:rPr>
              <a:t>Why stay in cemeteries?</a:t>
            </a:r>
            <a:endParaRPr lang="en-US" sz="2800" b="0" i="0" u="none" strike="noStrike" baseline="0" dirty="0">
              <a:latin typeface="Arial" panose="020B0604020202020204" pitchFamily="34" charset="0"/>
            </a:endParaRPr>
          </a:p>
          <a:p>
            <a:pPr marR="0" algn="l" rtl="0"/>
            <a:endParaRPr lang="en-ZA" sz="1200" b="1" i="0" u="none" strike="noStrike" baseline="0" dirty="0">
              <a:latin typeface="Arial" panose="020B0604020202020204" pitchFamily="34" charset="0"/>
            </a:endParaRPr>
          </a:p>
          <a:p>
            <a:pPr marL="457200" indent="-457200">
              <a:buFont typeface="Arial" panose="020B0604020202020204" pitchFamily="34" charset="0"/>
              <a:buChar char="•"/>
            </a:pPr>
            <a:endParaRPr lang="en-GB" sz="3500" b="1" dirty="0">
              <a:solidFill>
                <a:srgbClr val="0A625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03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AA1E0-9676-DADD-66B2-3758150BA33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FFE9FA5-69BE-1E90-1826-27D63B8CAFEC}"/>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300" b="1" dirty="0">
                <a:solidFill>
                  <a:srgbClr val="FFFFFF"/>
                </a:solidFill>
                <a:latin typeface="+mj-lt"/>
                <a:ea typeface="+mj-ea"/>
                <a:cs typeface="+mj-cs"/>
              </a:rPr>
              <a:t>ETHNICITY</a:t>
            </a:r>
            <a:endParaRPr lang="en-US" sz="3300" b="1" kern="1200" dirty="0">
              <a:solidFill>
                <a:srgbClr val="FFFFFF"/>
              </a:solidFill>
              <a:latin typeface="+mj-lt"/>
              <a:ea typeface="+mj-ea"/>
              <a:cs typeface="+mj-cs"/>
            </a:endParaRPr>
          </a:p>
        </p:txBody>
      </p:sp>
      <p:graphicFrame>
        <p:nvGraphicFramePr>
          <p:cNvPr id="4" name="Chart 3">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406973278"/>
              </p:ext>
            </p:extLst>
          </p:nvPr>
        </p:nvGraphicFramePr>
        <p:xfrm>
          <a:off x="4777316" y="643466"/>
          <a:ext cx="6780700" cy="55687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8555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3A8A1-7CF4-E177-D225-F645AA03E44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51B0A09-AD67-F2B0-CCAF-A542B21BAD62}"/>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b="1" dirty="0">
                <a:solidFill>
                  <a:srgbClr val="FFFFFF"/>
                </a:solidFill>
                <a:latin typeface="+mj-lt"/>
                <a:ea typeface="+mj-ea"/>
                <a:cs typeface="+mj-cs"/>
              </a:rPr>
              <a:t>GENDER</a:t>
            </a:r>
            <a:endParaRPr lang="en-US" sz="3600" b="1" kern="1200" dirty="0">
              <a:solidFill>
                <a:srgbClr val="FFFFFF"/>
              </a:solidFill>
              <a:latin typeface="+mj-lt"/>
              <a:ea typeface="+mj-ea"/>
              <a:cs typeface="+mj-cs"/>
            </a:endParaRPr>
          </a:p>
        </p:txBody>
      </p:sp>
      <p:graphicFrame>
        <p:nvGraphicFramePr>
          <p:cNvPr id="3" name="Chart 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314530145"/>
              </p:ext>
            </p:extLst>
          </p:nvPr>
        </p:nvGraphicFramePr>
        <p:xfrm>
          <a:off x="4777316" y="643466"/>
          <a:ext cx="6780700" cy="55687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62406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B5A0E-251D-5E56-F8F6-9984E73A4E8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F4E5F7A-4C23-2A6A-E814-D72F4559D15F}"/>
              </a:ext>
            </a:extLst>
          </p:cNvPr>
          <p:cNvSpPr txBox="1"/>
          <p:nvPr/>
        </p:nvSpPr>
        <p:spPr>
          <a:xfrm>
            <a:off x="259074" y="215827"/>
            <a:ext cx="8811183" cy="630942"/>
          </a:xfrm>
          <a:prstGeom prst="rect">
            <a:avLst/>
          </a:prstGeom>
          <a:noFill/>
        </p:spPr>
        <p:txBody>
          <a:bodyPr wrap="square" rtlCol="0">
            <a:spAutoFit/>
          </a:bodyPr>
          <a:lstStyle/>
          <a:p>
            <a:r>
              <a:rPr lang="en-GB" sz="3500" b="1" dirty="0">
                <a:solidFill>
                  <a:srgbClr val="0A6256"/>
                </a:solidFill>
                <a:latin typeface="Arial" panose="020B0604020202020204" pitchFamily="34" charset="0"/>
                <a:cs typeface="Arial" panose="020B0604020202020204" pitchFamily="34" charset="0"/>
              </a:rPr>
              <a:t>Type of Homelessness</a:t>
            </a:r>
          </a:p>
        </p:txBody>
      </p:sp>
      <p:sp>
        <p:nvSpPr>
          <p:cNvPr id="4" name="TextBox 3">
            <a:extLst>
              <a:ext uri="{FF2B5EF4-FFF2-40B4-BE49-F238E27FC236}">
                <a16:creationId xmlns:a16="http://schemas.microsoft.com/office/drawing/2014/main" id="{E7C5CBCE-D9A9-C6D4-D4CF-3D8BCBDCE87D}"/>
              </a:ext>
            </a:extLst>
          </p:cNvPr>
          <p:cNvSpPr txBox="1"/>
          <p:nvPr/>
        </p:nvSpPr>
        <p:spPr>
          <a:xfrm>
            <a:off x="259075" y="1672660"/>
            <a:ext cx="11495389" cy="4708981"/>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According to du Toit (2010) there are three groups of homeless persons that can be identified in the South African metropolitan context: </a:t>
            </a:r>
          </a:p>
          <a:p>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Detached homeless individuals which are characterized by the absence of social structures and does not consider actual housing circumstances (Flynn: 1986), </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Temporary overnight sleepers’ which occurs when people are displaced due to employment, natural disasters or housing issues. (</a:t>
            </a:r>
            <a:r>
              <a:rPr lang="en-US" sz="2400" dirty="0" err="1">
                <a:latin typeface="Arial" panose="020B0604020202020204" pitchFamily="34" charset="0"/>
                <a:cs typeface="Arial" panose="020B0604020202020204" pitchFamily="34" charset="0"/>
              </a:rPr>
              <a:t>Bassuk</a:t>
            </a:r>
            <a:r>
              <a:rPr lang="en-US" sz="2400" dirty="0">
                <a:latin typeface="Arial" panose="020B0604020202020204" pitchFamily="34" charset="0"/>
                <a:cs typeface="Arial" panose="020B0604020202020204" pitchFamily="34" charset="0"/>
              </a:rPr>
              <a:t> et al: 1984). </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Informal settlement dwellers who reside in improvised housing which are known as shacks (du Toit: 2010). </a:t>
            </a:r>
            <a:endParaRPr lang="en-US" sz="2400" b="0" i="0" u="none" strike="noStrike" kern="100" baseline="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b="0" i="0" u="none" strike="noStrike" kern="100" baseline="0" dirty="0">
              <a:latin typeface="Arial" panose="020B0604020202020204" pitchFamily="34" charset="0"/>
            </a:endParaRPr>
          </a:p>
          <a:p>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0905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2CA13-7736-5DB2-0E2A-1A0DC3926A6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4396056-B080-75BA-50D6-3CDB7C148643}"/>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b="1" kern="1200" dirty="0">
                <a:solidFill>
                  <a:srgbClr val="FFFFFF"/>
                </a:solidFill>
                <a:latin typeface="+mj-lt"/>
                <a:ea typeface="+mj-ea"/>
                <a:cs typeface="+mj-cs"/>
              </a:rPr>
              <a:t>A</a:t>
            </a:r>
            <a:r>
              <a:rPr lang="en-US" sz="3600" b="1" dirty="0">
                <a:solidFill>
                  <a:srgbClr val="FFFFFF"/>
                </a:solidFill>
                <a:latin typeface="+mj-lt"/>
                <a:ea typeface="+mj-ea"/>
                <a:cs typeface="+mj-cs"/>
              </a:rPr>
              <a:t>GE GROUP</a:t>
            </a:r>
            <a:endParaRPr lang="en-US" sz="3600" b="1" kern="1200" dirty="0">
              <a:solidFill>
                <a:srgbClr val="FFFFFF"/>
              </a:solidFill>
              <a:latin typeface="+mj-lt"/>
              <a:ea typeface="+mj-ea"/>
              <a:cs typeface="+mj-cs"/>
            </a:endParaRPr>
          </a:p>
        </p:txBody>
      </p:sp>
      <p:graphicFrame>
        <p:nvGraphicFramePr>
          <p:cNvPr id="3" name="Chart 2">
            <a:extLst>
              <a:ext uri="{FF2B5EF4-FFF2-40B4-BE49-F238E27FC236}">
                <a16:creationId xmlns:a16="http://schemas.microsoft.com/office/drawing/2014/main" id="{55AD898D-453A-B33E-340A-6981064E9556}"/>
              </a:ext>
            </a:extLst>
          </p:cNvPr>
          <p:cNvGraphicFramePr>
            <a:graphicFrameLocks/>
          </p:cNvGraphicFramePr>
          <p:nvPr/>
        </p:nvGraphicFramePr>
        <p:xfrm>
          <a:off x="4777316" y="643466"/>
          <a:ext cx="6780700" cy="55687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284316994"/>
              </p:ext>
            </p:extLst>
          </p:nvPr>
        </p:nvGraphicFramePr>
        <p:xfrm>
          <a:off x="4402495" y="1203337"/>
          <a:ext cx="6585053" cy="40806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82938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94D38-DB9A-2666-047C-5D4AE7392433}"/>
            </a:ext>
          </a:extLst>
        </p:cNvPr>
        <p:cNvGrpSpPr/>
        <p:nvPr/>
      </p:nvGrpSpPr>
      <p:grpSpPr>
        <a:xfrm>
          <a:off x="0" y="0"/>
          <a:ext cx="0" cy="0"/>
          <a:chOff x="0" y="0"/>
          <a:chExt cx="0" cy="0"/>
        </a:xfrm>
      </p:grpSpPr>
      <p:pic>
        <p:nvPicPr>
          <p:cNvPr id="9" name="Picture 8" descr="A group of buildings in a grassy area&#10;&#10;AI-generated content may be incorrect.">
            <a:extLst>
              <a:ext uri="{FF2B5EF4-FFF2-40B4-BE49-F238E27FC236}">
                <a16:creationId xmlns:a16="http://schemas.microsoft.com/office/drawing/2014/main" id="{E183EBC9-9B84-D91A-F8DC-B6631214345D}"/>
              </a:ext>
            </a:extLst>
          </p:cNvPr>
          <p:cNvPicPr>
            <a:picLocks noChangeAspect="1"/>
          </p:cNvPicPr>
          <p:nvPr/>
        </p:nvPicPr>
        <p:blipFill>
          <a:blip r:embed="rId2"/>
          <a:stretch>
            <a:fillRect/>
          </a:stretch>
        </p:blipFill>
        <p:spPr>
          <a:xfrm>
            <a:off x="257217" y="1585268"/>
            <a:ext cx="5726242" cy="4294682"/>
          </a:xfrm>
          <a:prstGeom prst="rect">
            <a:avLst/>
          </a:prstGeom>
        </p:spPr>
      </p:pic>
      <p:pic>
        <p:nvPicPr>
          <p:cNvPr id="11" name="Picture 10" descr="A group of people standing outside&#10;&#10;AI-generated content may be incorrect.">
            <a:extLst>
              <a:ext uri="{FF2B5EF4-FFF2-40B4-BE49-F238E27FC236}">
                <a16:creationId xmlns:a16="http://schemas.microsoft.com/office/drawing/2014/main" id="{12ABFCF3-1D0F-823A-C6F1-43C55E65A37B}"/>
              </a:ext>
            </a:extLst>
          </p:cNvPr>
          <p:cNvPicPr>
            <a:picLocks noChangeAspect="1"/>
          </p:cNvPicPr>
          <p:nvPr/>
        </p:nvPicPr>
        <p:blipFill>
          <a:blip r:embed="rId3"/>
          <a:stretch>
            <a:fillRect/>
          </a:stretch>
        </p:blipFill>
        <p:spPr>
          <a:xfrm>
            <a:off x="6255891" y="1585268"/>
            <a:ext cx="5726243" cy="4294682"/>
          </a:xfrm>
          <a:prstGeom prst="rect">
            <a:avLst/>
          </a:prstGeom>
        </p:spPr>
      </p:pic>
      <p:sp>
        <p:nvSpPr>
          <p:cNvPr id="2" name="Title 1"/>
          <p:cNvSpPr>
            <a:spLocks noGrp="1"/>
          </p:cNvSpPr>
          <p:nvPr>
            <p:ph type="title"/>
          </p:nvPr>
        </p:nvSpPr>
        <p:spPr/>
        <p:txBody>
          <a:bodyPr/>
          <a:lstStyle/>
          <a:p>
            <a:pPr algn="ctr"/>
            <a:r>
              <a:rPr lang="en-ZA" b="1" dirty="0" smtClean="0">
                <a:latin typeface="Arial" panose="020B0604020202020204" pitchFamily="34" charset="0"/>
                <a:cs typeface="Arial" panose="020B0604020202020204" pitchFamily="34" charset="0"/>
              </a:rPr>
              <a:t>AREA OF PREFERENCE</a:t>
            </a:r>
            <a:endParaRPr lang="en-ZA"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0781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89544-924B-0BF2-6619-A74AFE5D4A45}"/>
            </a:ext>
          </a:extLst>
        </p:cNvPr>
        <p:cNvGrpSpPr/>
        <p:nvPr/>
      </p:nvGrpSpPr>
      <p:grpSpPr>
        <a:xfrm>
          <a:off x="0" y="0"/>
          <a:ext cx="0" cy="0"/>
          <a:chOff x="0" y="0"/>
          <a:chExt cx="0" cy="0"/>
        </a:xfrm>
      </p:grpSpPr>
      <p:pic>
        <p:nvPicPr>
          <p:cNvPr id="7" name="Picture 6" descr="A couch and other objects on the ground&#10;&#10;AI-generated content may be incorrect.">
            <a:extLst>
              <a:ext uri="{FF2B5EF4-FFF2-40B4-BE49-F238E27FC236}">
                <a16:creationId xmlns:a16="http://schemas.microsoft.com/office/drawing/2014/main" id="{AD023DFA-8479-7941-F467-6C8F97068255}"/>
              </a:ext>
            </a:extLst>
          </p:cNvPr>
          <p:cNvPicPr>
            <a:picLocks noChangeAspect="1"/>
          </p:cNvPicPr>
          <p:nvPr/>
        </p:nvPicPr>
        <p:blipFill>
          <a:blip r:embed="rId2"/>
          <a:stretch>
            <a:fillRect/>
          </a:stretch>
        </p:blipFill>
        <p:spPr>
          <a:xfrm>
            <a:off x="6258124" y="1160584"/>
            <a:ext cx="5813847" cy="436038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13" y="1160584"/>
            <a:ext cx="5870916" cy="4403187"/>
          </a:xfrm>
          <a:prstGeom prst="rect">
            <a:avLst/>
          </a:prstGeom>
        </p:spPr>
      </p:pic>
    </p:spTree>
    <p:extLst>
      <p:ext uri="{BB962C8B-B14F-4D97-AF65-F5344CB8AC3E}">
        <p14:creationId xmlns:p14="http://schemas.microsoft.com/office/powerpoint/2010/main" val="4030027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C11FC-1474-A3C0-6C94-0F318D30DABD}"/>
            </a:ext>
          </a:extLst>
        </p:cNvPr>
        <p:cNvGrpSpPr/>
        <p:nvPr/>
      </p:nvGrpSpPr>
      <p:grpSpPr>
        <a:xfrm>
          <a:off x="0" y="0"/>
          <a:ext cx="0" cy="0"/>
          <a:chOff x="0" y="0"/>
          <a:chExt cx="0" cy="0"/>
        </a:xfrm>
      </p:grpSpPr>
      <p:pic>
        <p:nvPicPr>
          <p:cNvPr id="6" name="Picture 5" descr="Syringes on the ground with leaves&#10;&#10;AI-generated content may be incorrect.">
            <a:extLst>
              <a:ext uri="{FF2B5EF4-FFF2-40B4-BE49-F238E27FC236}">
                <a16:creationId xmlns:a16="http://schemas.microsoft.com/office/drawing/2014/main" id="{D5C68A27-CBE8-C77C-9EBD-C40F3DA32594}"/>
              </a:ext>
            </a:extLst>
          </p:cNvPr>
          <p:cNvPicPr>
            <a:picLocks noChangeAspect="1"/>
          </p:cNvPicPr>
          <p:nvPr/>
        </p:nvPicPr>
        <p:blipFill>
          <a:blip r:embed="rId2"/>
          <a:stretch>
            <a:fillRect/>
          </a:stretch>
        </p:blipFill>
        <p:spPr>
          <a:xfrm>
            <a:off x="5430783" y="988121"/>
            <a:ext cx="6295907" cy="472193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36" y="459153"/>
            <a:ext cx="4334901" cy="5779868"/>
          </a:xfrm>
          <a:prstGeom prst="rect">
            <a:avLst/>
          </a:prstGeom>
        </p:spPr>
      </p:pic>
    </p:spTree>
    <p:extLst>
      <p:ext uri="{BB962C8B-B14F-4D97-AF65-F5344CB8AC3E}">
        <p14:creationId xmlns:p14="http://schemas.microsoft.com/office/powerpoint/2010/main" val="405321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40B57-65AD-5CFB-AF33-11761616BE8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075ABD-B2AA-4D2F-A273-2E8184BC92AE}"/>
              </a:ext>
            </a:extLst>
          </p:cNvPr>
          <p:cNvSpPr txBox="1"/>
          <p:nvPr/>
        </p:nvSpPr>
        <p:spPr>
          <a:xfrm>
            <a:off x="1075839" y="2993206"/>
            <a:ext cx="11598387" cy="1785104"/>
          </a:xfrm>
          <a:prstGeom prst="rect">
            <a:avLst/>
          </a:prstGeom>
          <a:noFill/>
        </p:spPr>
        <p:txBody>
          <a:bodyPr wrap="square" rtlCol="0">
            <a:spAutoFit/>
          </a:bodyPr>
          <a:lstStyle/>
          <a:p>
            <a:r>
              <a:rPr lang="en-GB" sz="3500" b="1" dirty="0" smtClean="0">
                <a:solidFill>
                  <a:srgbClr val="0A6256"/>
                </a:solidFill>
                <a:latin typeface="Arial" panose="020B0604020202020204" pitchFamily="34" charset="0"/>
                <a:cs typeface="Arial" panose="020B0604020202020204" pitchFamily="34" charset="0"/>
              </a:rPr>
              <a:t>IMPACT OF HOMELESSNESS IN CEMETERIES</a:t>
            </a:r>
            <a:endParaRPr lang="en-GB" sz="3500" b="1" i="0" u="none" strike="noStrike" baseline="0" dirty="0">
              <a:solidFill>
                <a:srgbClr val="0A6256"/>
              </a:solidFill>
              <a:latin typeface="Arial" panose="020B0604020202020204" pitchFamily="34" charset="0"/>
              <a:cs typeface="Arial" panose="020B0604020202020204" pitchFamily="34" charset="0"/>
            </a:endParaRPr>
          </a:p>
          <a:p>
            <a:endParaRPr lang="en-US" sz="2800" b="0" i="0" u="none" strike="noStrike" baseline="0" dirty="0">
              <a:latin typeface="Arial" panose="020B0604020202020204" pitchFamily="34" charset="0"/>
            </a:endParaRPr>
          </a:p>
          <a:p>
            <a:pPr marR="0" algn="l" rtl="0"/>
            <a:endParaRPr lang="en-ZA" sz="1200" b="1" i="0" u="none" strike="noStrike" baseline="0" dirty="0">
              <a:latin typeface="Arial" panose="020B0604020202020204" pitchFamily="34" charset="0"/>
            </a:endParaRPr>
          </a:p>
          <a:p>
            <a:pPr marL="457200" indent="-457200">
              <a:buFont typeface="Arial" panose="020B0604020202020204" pitchFamily="34" charset="0"/>
              <a:buChar char="•"/>
            </a:pPr>
            <a:endParaRPr lang="en-GB" sz="3500" b="1" dirty="0">
              <a:solidFill>
                <a:srgbClr val="0A625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7002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40B57-65AD-5CFB-AF33-11761616BE8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075ABD-B2AA-4D2F-A273-2E8184BC92AE}"/>
              </a:ext>
            </a:extLst>
          </p:cNvPr>
          <p:cNvSpPr txBox="1"/>
          <p:nvPr/>
        </p:nvSpPr>
        <p:spPr>
          <a:xfrm>
            <a:off x="244567" y="416261"/>
            <a:ext cx="11598387" cy="4801314"/>
          </a:xfrm>
          <a:prstGeom prst="rect">
            <a:avLst/>
          </a:prstGeom>
          <a:noFill/>
        </p:spPr>
        <p:txBody>
          <a:bodyPr wrap="square" rtlCol="0">
            <a:spAutoFit/>
          </a:bodyPr>
          <a:lstStyle/>
          <a:p>
            <a:r>
              <a:rPr lang="en-GB" sz="3500" b="1" dirty="0" smtClean="0">
                <a:solidFill>
                  <a:srgbClr val="0A6256"/>
                </a:solidFill>
                <a:latin typeface="Arial" panose="020B0604020202020204" pitchFamily="34" charset="0"/>
                <a:cs typeface="Arial" panose="020B0604020202020204" pitchFamily="34" charset="0"/>
              </a:rPr>
              <a:t>IMPACT OF HOMELESSNESS IN CEMETERIES</a:t>
            </a:r>
            <a:endParaRPr lang="en-GB" sz="3500" b="1" i="0" u="none" strike="noStrike" baseline="0" dirty="0">
              <a:solidFill>
                <a:srgbClr val="0A6256"/>
              </a:solidFill>
              <a:latin typeface="Arial" panose="020B0604020202020204" pitchFamily="34" charset="0"/>
              <a:cs typeface="Arial" panose="020B0604020202020204" pitchFamily="34" charset="0"/>
            </a:endParaRPr>
          </a:p>
          <a:p>
            <a:endParaRPr lang="en-US" sz="2800" b="0" i="0" u="none" strike="noStrike" baseline="0" dirty="0">
              <a:latin typeface="Arial" panose="020B0604020202020204" pitchFamily="34" charset="0"/>
            </a:endParaRPr>
          </a:p>
          <a:p>
            <a:pPr marL="171450" indent="-171450">
              <a:buFont typeface="Arial" panose="020B0604020202020204" pitchFamily="34" charset="0"/>
              <a:buChar char="•"/>
            </a:pPr>
            <a:r>
              <a:rPr lang="en-US" sz="2800" dirty="0" smtClean="0">
                <a:latin typeface="Arial" panose="020B0604020202020204" pitchFamily="34" charset="0"/>
              </a:rPr>
              <a:t>There are 42 Cemeteries in the City of Johannesburg</a:t>
            </a:r>
          </a:p>
          <a:p>
            <a:pPr marL="171450" indent="-171450">
              <a:buFont typeface="Arial" panose="020B0604020202020204" pitchFamily="34" charset="0"/>
              <a:buChar char="•"/>
            </a:pPr>
            <a:endParaRPr lang="en-US" sz="2800" b="1" i="0" u="none" strike="noStrike" baseline="0" dirty="0">
              <a:latin typeface="Arial" panose="020B0604020202020204" pitchFamily="34" charset="0"/>
            </a:endParaRPr>
          </a:p>
          <a:p>
            <a:pPr marL="171450" indent="-171450">
              <a:buFont typeface="Arial" panose="020B0604020202020204" pitchFamily="34" charset="0"/>
              <a:buChar char="•"/>
            </a:pPr>
            <a:endParaRPr lang="en-ZA" sz="1200" b="1" i="0" u="none" strike="noStrike" baseline="0" dirty="0">
              <a:latin typeface="Arial" panose="020B0604020202020204" pitchFamily="34" charset="0"/>
            </a:endParaRPr>
          </a:p>
          <a:p>
            <a:pPr marL="457200" indent="-457200">
              <a:buFont typeface="Arial" panose="020B0604020202020204" pitchFamily="34" charset="0"/>
              <a:buChar char="•"/>
            </a:pPr>
            <a:r>
              <a:rPr lang="en-GB" sz="3500" b="1" dirty="0">
                <a:solidFill>
                  <a:srgbClr val="0A6256"/>
                </a:solidFill>
                <a:latin typeface="Arial" panose="020B0604020202020204" pitchFamily="34" charset="0"/>
                <a:cs typeface="Arial" panose="020B0604020202020204" pitchFamily="34" charset="0"/>
              </a:rPr>
              <a:t>5</a:t>
            </a:r>
            <a:r>
              <a:rPr lang="en-GB" sz="3500" b="1" dirty="0" smtClean="0">
                <a:solidFill>
                  <a:srgbClr val="0A6256"/>
                </a:solidFill>
                <a:latin typeface="Arial" panose="020B0604020202020204" pitchFamily="34" charset="0"/>
                <a:cs typeface="Arial" panose="020B0604020202020204" pitchFamily="34" charset="0"/>
              </a:rPr>
              <a:t> FLAGSHIP CEMETERIES</a:t>
            </a:r>
          </a:p>
          <a:p>
            <a:pPr marL="457200" indent="-457200">
              <a:buFont typeface="Arial" panose="020B0604020202020204" pitchFamily="34" charset="0"/>
              <a:buChar char="•"/>
            </a:pPr>
            <a:endParaRPr lang="en-GB" sz="3500" b="1" dirty="0">
              <a:solidFill>
                <a:srgbClr val="0A6256"/>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500" b="1" dirty="0" smtClean="0">
                <a:solidFill>
                  <a:srgbClr val="0A6256"/>
                </a:solidFill>
                <a:latin typeface="Arial" panose="020B0604020202020204" pitchFamily="34" charset="0"/>
                <a:cs typeface="Arial" panose="020B0604020202020204" pitchFamily="34" charset="0"/>
              </a:rPr>
              <a:t>6 PASSIVE ACTIVE CEMETERIES</a:t>
            </a:r>
          </a:p>
          <a:p>
            <a:pPr marL="457200" indent="-457200">
              <a:buFont typeface="Arial" panose="020B0604020202020204" pitchFamily="34" charset="0"/>
              <a:buChar char="•"/>
            </a:pPr>
            <a:endParaRPr lang="en-GB" sz="3500" b="1" dirty="0">
              <a:solidFill>
                <a:srgbClr val="0A6256"/>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500" b="1" dirty="0" smtClean="0">
                <a:solidFill>
                  <a:srgbClr val="0A6256"/>
                </a:solidFill>
                <a:latin typeface="Arial" panose="020B0604020202020204" pitchFamily="34" charset="0"/>
                <a:cs typeface="Arial" panose="020B0604020202020204" pitchFamily="34" charset="0"/>
              </a:rPr>
              <a:t>31 PASSIVE CEMETERIES</a:t>
            </a:r>
            <a:endParaRPr lang="en-GB" sz="3500" b="1" dirty="0">
              <a:solidFill>
                <a:srgbClr val="0A625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18835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40B57-65AD-5CFB-AF33-11761616BE8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075ABD-B2AA-4D2F-A273-2E8184BC92AE}"/>
              </a:ext>
            </a:extLst>
          </p:cNvPr>
          <p:cNvSpPr txBox="1"/>
          <p:nvPr/>
        </p:nvSpPr>
        <p:spPr>
          <a:xfrm>
            <a:off x="216432" y="2878107"/>
            <a:ext cx="11598387" cy="1631216"/>
          </a:xfrm>
          <a:prstGeom prst="rect">
            <a:avLst/>
          </a:prstGeom>
          <a:noFill/>
        </p:spPr>
        <p:txBody>
          <a:bodyPr wrap="square" rtlCol="0">
            <a:spAutoFit/>
          </a:bodyPr>
          <a:lstStyle/>
          <a:p>
            <a:pPr algn="ctr"/>
            <a:r>
              <a:rPr lang="en-US" sz="3600" b="1" dirty="0" smtClean="0">
                <a:latin typeface="Arial" panose="020B0604020202020204" pitchFamily="34" charset="0"/>
              </a:rPr>
              <a:t>THERE ARE 2 HIGHLY IMPACTED CEMETERIES BY HOMELESSNESS</a:t>
            </a:r>
          </a:p>
          <a:p>
            <a:pPr marL="171450" indent="-171450">
              <a:buFont typeface="Arial" panose="020B0604020202020204" pitchFamily="34" charset="0"/>
              <a:buChar char="•"/>
            </a:pPr>
            <a:endParaRPr lang="en-US" sz="2800" b="1" dirty="0">
              <a:solidFill>
                <a:srgbClr val="0A625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4750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40B57-65AD-5CFB-AF33-11761616BE8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075ABD-B2AA-4D2F-A273-2E8184BC92AE}"/>
              </a:ext>
            </a:extLst>
          </p:cNvPr>
          <p:cNvSpPr txBox="1"/>
          <p:nvPr/>
        </p:nvSpPr>
        <p:spPr>
          <a:xfrm>
            <a:off x="272703" y="106771"/>
            <a:ext cx="11598387" cy="1261884"/>
          </a:xfrm>
          <a:prstGeom prst="rect">
            <a:avLst/>
          </a:prstGeom>
          <a:noFill/>
        </p:spPr>
        <p:txBody>
          <a:bodyPr wrap="square" rtlCol="0">
            <a:spAutoFit/>
          </a:bodyPr>
          <a:lstStyle/>
          <a:p>
            <a:pPr algn="ctr"/>
            <a:r>
              <a:rPr lang="en-US" sz="4800" b="1" dirty="0" smtClean="0">
                <a:latin typeface="Arial" panose="020B0604020202020204" pitchFamily="34" charset="0"/>
              </a:rPr>
              <a:t>THE BRIXTON CEMETERY</a:t>
            </a:r>
          </a:p>
          <a:p>
            <a:pPr marL="171450" indent="-171450">
              <a:buFont typeface="Arial" panose="020B0604020202020204" pitchFamily="34" charset="0"/>
              <a:buChar char="•"/>
            </a:pPr>
            <a:endParaRPr lang="en-US" sz="2800" b="1" dirty="0">
              <a:solidFill>
                <a:srgbClr val="0A6256"/>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425" y="1164099"/>
            <a:ext cx="7122942" cy="5342207"/>
          </a:xfrm>
          <a:prstGeom prst="rect">
            <a:avLst/>
          </a:prstGeom>
        </p:spPr>
      </p:pic>
    </p:spTree>
    <p:extLst>
      <p:ext uri="{BB962C8B-B14F-4D97-AF65-F5344CB8AC3E}">
        <p14:creationId xmlns:p14="http://schemas.microsoft.com/office/powerpoint/2010/main" val="25186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emetery with a tent and crosses&#10;&#10;Description automatically generated"/>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11016" y="1037395"/>
            <a:ext cx="5600645" cy="4766238"/>
          </a:xfrm>
          <a:prstGeom prst="rect">
            <a:avLst/>
          </a:prstGeom>
        </p:spPr>
      </p:pic>
      <p:pic>
        <p:nvPicPr>
          <p:cNvPr id="13" name="Picture 12" descr="A cemetery with a tent and a pile of clothes&#10;&#10;Description automatically generated with medium confidence"/>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06094" y="1037396"/>
            <a:ext cx="5840520" cy="4766237"/>
          </a:xfrm>
          <a:prstGeom prst="rect">
            <a:avLst/>
          </a:prstGeom>
        </p:spPr>
      </p:pic>
    </p:spTree>
    <p:extLst>
      <p:ext uri="{BB962C8B-B14F-4D97-AF65-F5344CB8AC3E}">
        <p14:creationId xmlns:p14="http://schemas.microsoft.com/office/powerpoint/2010/main" val="959166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idube\AppData\Local\Microsoft\Windows\INetCache\Content.Outlook\1ACF57A7\IMG-20210728-WA0017.jpg">
            <a:extLst>
              <a:ext uri="{FF2B5EF4-FFF2-40B4-BE49-F238E27FC236}">
                <a16:creationId xmlns:a16="http://schemas.microsoft.com/office/drawing/2014/main" id="{F4EC4456-5365-105C-DDCC-E5795B473D1E}"/>
              </a:ext>
            </a:extLst>
          </p:cNvPr>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717" y="746878"/>
            <a:ext cx="5091374" cy="5308249"/>
          </a:xfrm>
          <a:prstGeom prst="rect">
            <a:avLst/>
          </a:prstGeom>
          <a:noFill/>
          <a:ln>
            <a:noFill/>
          </a:ln>
        </p:spPr>
      </p:pic>
      <p:pic>
        <p:nvPicPr>
          <p:cNvPr id="5" name="Picture 4" descr="C:\Users\idube\AppData\Local\Microsoft\Windows\INetCache\Content.Outlook\1ACF57A7\IMG-20210728-WA0018.jpg">
            <a:extLst>
              <a:ext uri="{FF2B5EF4-FFF2-40B4-BE49-F238E27FC236}">
                <a16:creationId xmlns:a16="http://schemas.microsoft.com/office/drawing/2014/main" id="{E4551D35-E465-995A-DFB3-D92658272FB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553201" y="746878"/>
            <a:ext cx="4577266" cy="5308249"/>
          </a:xfrm>
          <a:prstGeom prst="rect">
            <a:avLst/>
          </a:prstGeom>
          <a:noFill/>
          <a:ln>
            <a:noFill/>
          </a:ln>
        </p:spPr>
      </p:pic>
    </p:spTree>
    <p:extLst>
      <p:ext uri="{BB962C8B-B14F-4D97-AF65-F5344CB8AC3E}">
        <p14:creationId xmlns:p14="http://schemas.microsoft.com/office/powerpoint/2010/main" val="1486111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40FBE-13F3-3392-4A81-065C732EE0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76E7343-2553-51D3-E349-0EB899C9AB76}"/>
              </a:ext>
            </a:extLst>
          </p:cNvPr>
          <p:cNvSpPr txBox="1"/>
          <p:nvPr/>
        </p:nvSpPr>
        <p:spPr>
          <a:xfrm>
            <a:off x="259075" y="215827"/>
            <a:ext cx="11495389" cy="630942"/>
          </a:xfrm>
          <a:prstGeom prst="rect">
            <a:avLst/>
          </a:prstGeom>
          <a:noFill/>
        </p:spPr>
        <p:txBody>
          <a:bodyPr wrap="square" rtlCol="0">
            <a:spAutoFit/>
          </a:bodyPr>
          <a:lstStyle/>
          <a:p>
            <a:pPr algn="ctr"/>
            <a:r>
              <a:rPr lang="en-GB" sz="3500" b="1" dirty="0" smtClean="0">
                <a:solidFill>
                  <a:srgbClr val="0A6256"/>
                </a:solidFill>
                <a:latin typeface="Arial" panose="020B0604020202020204" pitchFamily="34" charset="0"/>
                <a:cs typeface="Arial" panose="020B0604020202020204" pitchFamily="34" charset="0"/>
              </a:rPr>
              <a:t>Homelessness in statistics</a:t>
            </a:r>
            <a:endParaRPr lang="en-GB" sz="3500" b="1" dirty="0">
              <a:solidFill>
                <a:srgbClr val="0A6256"/>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BC86B4C-A1D1-32AB-C27A-5342DE4456F8}"/>
              </a:ext>
            </a:extLst>
          </p:cNvPr>
          <p:cNvSpPr txBox="1"/>
          <p:nvPr/>
        </p:nvSpPr>
        <p:spPr>
          <a:xfrm>
            <a:off x="259074" y="1152155"/>
            <a:ext cx="11495389" cy="3785652"/>
          </a:xfrm>
          <a:prstGeom prst="rect">
            <a:avLst/>
          </a:prstGeom>
          <a:noFill/>
        </p:spPr>
        <p:txBody>
          <a:bodyPr wrap="square">
            <a:spAutoFit/>
          </a:bodyPr>
          <a:lstStyle/>
          <a:p>
            <a:pPr marL="285750" indent="-285750">
              <a:buFont typeface="Arial" panose="020B0604020202020204" pitchFamily="34" charset="0"/>
              <a:buChar char="•"/>
            </a:pPr>
            <a:r>
              <a:rPr lang="en-US" sz="2400" kern="100" dirty="0" smtClean="0">
                <a:latin typeface="Arial" panose="020B0604020202020204" pitchFamily="34" charset="0"/>
              </a:rPr>
              <a:t>According to United Nations the </a:t>
            </a:r>
            <a:r>
              <a:rPr lang="en-US" sz="2400" kern="100" dirty="0">
                <a:latin typeface="Arial" panose="020B0604020202020204" pitchFamily="34" charset="0"/>
              </a:rPr>
              <a:t>estimate places the number at roughly 1.1 billion people living in some form of </a:t>
            </a:r>
            <a:r>
              <a:rPr lang="en-US" sz="2400" kern="100" dirty="0" smtClean="0">
                <a:latin typeface="Arial" panose="020B0604020202020204" pitchFamily="34" charset="0"/>
              </a:rPr>
              <a:t>homelessness.</a:t>
            </a:r>
          </a:p>
          <a:p>
            <a:pPr marL="285750" indent="-285750">
              <a:buFont typeface="Arial" panose="020B0604020202020204" pitchFamily="34" charset="0"/>
              <a:buChar char="•"/>
            </a:pPr>
            <a:endParaRPr lang="en-US" sz="2400" kern="1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kern="100" dirty="0">
                <a:latin typeface="Arial" panose="020B0604020202020204" pitchFamily="34" charset="0"/>
              </a:rPr>
              <a:t>There are varying estimates for the number of homeless people in Africa, but recent data suggests a figure of approximately 54.1 million homeless people in </a:t>
            </a:r>
            <a:r>
              <a:rPr lang="en-US" sz="2400" kern="100" dirty="0" smtClean="0">
                <a:latin typeface="Arial" panose="020B0604020202020204" pitchFamily="34" charset="0"/>
              </a:rPr>
              <a:t>2023</a:t>
            </a:r>
          </a:p>
          <a:p>
            <a:endParaRPr lang="en-US" sz="2400" kern="100" dirty="0" smtClean="0">
              <a:latin typeface="Arial" panose="020B0604020202020204" pitchFamily="34" charset="0"/>
            </a:endParaRPr>
          </a:p>
          <a:p>
            <a:pPr marL="285750" indent="-285750">
              <a:buFont typeface="Arial" panose="020B0604020202020204" pitchFamily="34" charset="0"/>
              <a:buChar char="•"/>
            </a:pPr>
            <a:r>
              <a:rPr lang="en-US" sz="2400" kern="100" dirty="0">
                <a:latin typeface="Arial" panose="020B0604020202020204" pitchFamily="34" charset="0"/>
              </a:rPr>
              <a:t>According to the South African census 2022, there were 55,719 homeless people in South Africa</a:t>
            </a:r>
            <a:endParaRPr lang="en-US" sz="2400" kern="100" dirty="0" smtClean="0">
              <a:latin typeface="Arial" panose="020B0604020202020204" pitchFamily="34" charset="0"/>
            </a:endParaRPr>
          </a:p>
          <a:p>
            <a:pPr marL="285750" indent="-285750">
              <a:buFont typeface="Arial" panose="020B0604020202020204" pitchFamily="34" charset="0"/>
              <a:buChar char="•"/>
            </a:pPr>
            <a:endParaRPr lang="en-US" sz="2400" kern="100" dirty="0" smtClean="0">
              <a:latin typeface="Arial" panose="020B0604020202020204" pitchFamily="34" charset="0"/>
            </a:endParaRPr>
          </a:p>
        </p:txBody>
      </p:sp>
    </p:spTree>
    <p:extLst>
      <p:ext uri="{BB962C8B-B14F-4D97-AF65-F5344CB8AC3E}">
        <p14:creationId xmlns:p14="http://schemas.microsoft.com/office/powerpoint/2010/main" val="3800218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999438"/>
            <a:ext cx="5794204" cy="43456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029" y="914401"/>
            <a:ext cx="6020971" cy="4515728"/>
          </a:xfrm>
          <a:prstGeom prst="rect">
            <a:avLst/>
          </a:prstGeom>
        </p:spPr>
      </p:pic>
    </p:spTree>
    <p:extLst>
      <p:ext uri="{BB962C8B-B14F-4D97-AF65-F5344CB8AC3E}">
        <p14:creationId xmlns:p14="http://schemas.microsoft.com/office/powerpoint/2010/main" val="1146063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784" y="182878"/>
            <a:ext cx="8768862" cy="6576647"/>
          </a:xfrm>
          <a:prstGeom prst="rect">
            <a:avLst/>
          </a:prstGeom>
        </p:spPr>
      </p:pic>
    </p:spTree>
    <p:extLst>
      <p:ext uri="{BB962C8B-B14F-4D97-AF65-F5344CB8AC3E}">
        <p14:creationId xmlns:p14="http://schemas.microsoft.com/office/powerpoint/2010/main" val="3193795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40B57-65AD-5CFB-AF33-11761616BE8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075ABD-B2AA-4D2F-A273-2E8184BC92AE}"/>
              </a:ext>
            </a:extLst>
          </p:cNvPr>
          <p:cNvSpPr txBox="1"/>
          <p:nvPr/>
        </p:nvSpPr>
        <p:spPr>
          <a:xfrm>
            <a:off x="357108" y="1752692"/>
            <a:ext cx="11598387" cy="3647152"/>
          </a:xfrm>
          <a:prstGeom prst="rect">
            <a:avLst/>
          </a:prstGeom>
          <a:noFill/>
        </p:spPr>
        <p:txBody>
          <a:bodyPr wrap="square" rtlCol="0">
            <a:spAutoFit/>
          </a:bodyPr>
          <a:lstStyle/>
          <a:p>
            <a:r>
              <a:rPr lang="en-GB" sz="3500" b="1" dirty="0" smtClean="0">
                <a:solidFill>
                  <a:srgbClr val="0A6256"/>
                </a:solidFill>
                <a:latin typeface="Arial" panose="020B0604020202020204" pitchFamily="34" charset="0"/>
                <a:cs typeface="Arial" panose="020B0604020202020204" pitchFamily="34" charset="0"/>
              </a:rPr>
              <a:t>IMPACT OF HOMELESSNESS IN CEMETERIES</a:t>
            </a:r>
            <a:endParaRPr lang="en-GB" sz="3500" b="1" i="0" u="none" strike="noStrike" baseline="0" dirty="0">
              <a:solidFill>
                <a:srgbClr val="0A6256"/>
              </a:solidFill>
              <a:latin typeface="Arial" panose="020B0604020202020204" pitchFamily="34" charset="0"/>
              <a:cs typeface="Arial" panose="020B0604020202020204" pitchFamily="34" charset="0"/>
            </a:endParaRPr>
          </a:p>
          <a:p>
            <a:endParaRPr lang="en-US" sz="2800" b="0" i="0" u="none" strike="noStrike" baseline="0" dirty="0">
              <a:latin typeface="Arial" panose="020B0604020202020204" pitchFamily="34" charset="0"/>
            </a:endParaRPr>
          </a:p>
          <a:p>
            <a:pPr marL="171450" indent="-171450">
              <a:buFont typeface="Arial" panose="020B0604020202020204" pitchFamily="34" charset="0"/>
              <a:buChar char="•"/>
            </a:pPr>
            <a:r>
              <a:rPr lang="en-US" sz="2800" dirty="0" smtClean="0">
                <a:latin typeface="Arial" panose="020B0604020202020204" pitchFamily="34" charset="0"/>
              </a:rPr>
              <a:t>The cemetery look untidy as the homeless people does recycling inside the cemetery.</a:t>
            </a:r>
          </a:p>
          <a:p>
            <a:pPr marL="171450" indent="-171450">
              <a:buFont typeface="Arial" panose="020B0604020202020204" pitchFamily="34" charset="0"/>
              <a:buChar char="•"/>
            </a:pPr>
            <a:r>
              <a:rPr lang="en-US" sz="2800" dirty="0" smtClean="0">
                <a:latin typeface="Arial" panose="020B0604020202020204" pitchFamily="34" charset="0"/>
              </a:rPr>
              <a:t>The fence is stolen and there s no longer proper access gate.</a:t>
            </a:r>
          </a:p>
          <a:p>
            <a:pPr marL="171450" indent="-171450">
              <a:buFont typeface="Arial" panose="020B0604020202020204" pitchFamily="34" charset="0"/>
              <a:buChar char="•"/>
            </a:pPr>
            <a:r>
              <a:rPr lang="en-US" sz="2800" dirty="0" smtClean="0">
                <a:latin typeface="Arial" panose="020B0604020202020204" pitchFamily="34" charset="0"/>
              </a:rPr>
              <a:t>The homelessness crate unsafe cemeteries. Communities don’t feel safer to visit cemeteries.</a:t>
            </a:r>
            <a:endParaRPr lang="en-GB" sz="3500" b="1" dirty="0">
              <a:solidFill>
                <a:srgbClr val="0A6256"/>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2800" dirty="0" smtClean="0">
              <a:latin typeface="Arial" panose="020B0604020202020204" pitchFamily="34" charset="0"/>
            </a:endParaRPr>
          </a:p>
        </p:txBody>
      </p:sp>
    </p:spTree>
    <p:extLst>
      <p:ext uri="{BB962C8B-B14F-4D97-AF65-F5344CB8AC3E}">
        <p14:creationId xmlns:p14="http://schemas.microsoft.com/office/powerpoint/2010/main" val="1486960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40B57-65AD-5CFB-AF33-11761616BE8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075ABD-B2AA-4D2F-A273-2E8184BC92AE}"/>
              </a:ext>
            </a:extLst>
          </p:cNvPr>
          <p:cNvSpPr txBox="1"/>
          <p:nvPr/>
        </p:nvSpPr>
        <p:spPr>
          <a:xfrm>
            <a:off x="593613" y="2371671"/>
            <a:ext cx="11598387" cy="3216265"/>
          </a:xfrm>
          <a:prstGeom prst="rect">
            <a:avLst/>
          </a:prstGeom>
          <a:noFill/>
        </p:spPr>
        <p:txBody>
          <a:bodyPr wrap="square" rtlCol="0">
            <a:spAutoFit/>
          </a:bodyPr>
          <a:lstStyle/>
          <a:p>
            <a:r>
              <a:rPr lang="en-GB" sz="3500" b="1" dirty="0" smtClean="0">
                <a:solidFill>
                  <a:srgbClr val="0A6256"/>
                </a:solidFill>
                <a:latin typeface="Arial" panose="020B0604020202020204" pitchFamily="34" charset="0"/>
                <a:cs typeface="Arial" panose="020B0604020202020204" pitchFamily="34" charset="0"/>
              </a:rPr>
              <a:t>IMPACT OF HOMELESSNESS IN CEMETERIES</a:t>
            </a:r>
            <a:endParaRPr lang="en-GB" sz="3500" b="1" i="0" u="none" strike="noStrike" baseline="0" dirty="0">
              <a:solidFill>
                <a:srgbClr val="0A6256"/>
              </a:solidFill>
              <a:latin typeface="Arial" panose="020B0604020202020204" pitchFamily="34" charset="0"/>
              <a:cs typeface="Arial" panose="020B0604020202020204" pitchFamily="34" charset="0"/>
            </a:endParaRPr>
          </a:p>
          <a:p>
            <a:endParaRPr lang="en-US" sz="2800" b="0" i="0" u="none" strike="noStrike" baseline="0" dirty="0">
              <a:latin typeface="Arial" panose="020B0604020202020204" pitchFamily="34" charset="0"/>
            </a:endParaRPr>
          </a:p>
          <a:p>
            <a:pPr marL="171450" indent="-171450">
              <a:buFont typeface="Arial" panose="020B0604020202020204" pitchFamily="34" charset="0"/>
              <a:buChar char="•"/>
            </a:pPr>
            <a:r>
              <a:rPr lang="en-US" sz="2800" dirty="0" smtClean="0">
                <a:latin typeface="Arial" panose="020B0604020202020204" pitchFamily="34" charset="0"/>
              </a:rPr>
              <a:t>The Johannesburg City Parks and Zoo has deploy security guards in some of the cemeteries.</a:t>
            </a:r>
          </a:p>
          <a:p>
            <a:pPr marL="171450" indent="-171450">
              <a:buFont typeface="Arial" panose="020B0604020202020204" pitchFamily="34" charset="0"/>
              <a:buChar char="•"/>
            </a:pPr>
            <a:r>
              <a:rPr lang="en-US" sz="2800" dirty="0" smtClean="0">
                <a:latin typeface="Arial" panose="020B0604020202020204" pitchFamily="34" charset="0"/>
              </a:rPr>
              <a:t>The Green fencing project</a:t>
            </a:r>
          </a:p>
          <a:p>
            <a:pPr marL="171450" indent="-171450">
              <a:buFont typeface="Arial" panose="020B0604020202020204" pitchFamily="34" charset="0"/>
              <a:buChar char="•"/>
            </a:pPr>
            <a:r>
              <a:rPr lang="en-US" sz="2800" dirty="0" smtClean="0">
                <a:latin typeface="Arial" panose="020B0604020202020204" pitchFamily="34" charset="0"/>
              </a:rPr>
              <a:t>No enough budget to have more security guards in our facilities.</a:t>
            </a:r>
          </a:p>
          <a:p>
            <a:pPr marL="171450" indent="-171450">
              <a:buFont typeface="Arial" panose="020B0604020202020204" pitchFamily="34" charset="0"/>
              <a:buChar char="•"/>
            </a:pPr>
            <a:endParaRPr lang="en-US" sz="2800" dirty="0" smtClean="0">
              <a:latin typeface="Arial" panose="020B0604020202020204" pitchFamily="34" charset="0"/>
            </a:endParaRPr>
          </a:p>
        </p:txBody>
      </p:sp>
    </p:spTree>
    <p:extLst>
      <p:ext uri="{BB962C8B-B14F-4D97-AF65-F5344CB8AC3E}">
        <p14:creationId xmlns:p14="http://schemas.microsoft.com/office/powerpoint/2010/main" val="841858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759" y="1016392"/>
            <a:ext cx="5884982" cy="441373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42" y="1016392"/>
            <a:ext cx="5884980" cy="4413736"/>
          </a:xfrm>
          <a:prstGeom prst="rect">
            <a:avLst/>
          </a:prstGeom>
        </p:spPr>
      </p:pic>
      <p:sp>
        <p:nvSpPr>
          <p:cNvPr id="6" name="Content Placeholder 44">
            <a:extLst>
              <a:ext uri="{FF2B5EF4-FFF2-40B4-BE49-F238E27FC236}">
                <a16:creationId xmlns:a16="http://schemas.microsoft.com/office/drawing/2014/main" id="{3FC485E0-CCD6-7238-EA90-BAA99E191F5A}"/>
              </a:ext>
            </a:extLst>
          </p:cNvPr>
          <p:cNvSpPr txBox="1">
            <a:spLocks/>
          </p:cNvSpPr>
          <p:nvPr/>
        </p:nvSpPr>
        <p:spPr>
          <a:xfrm>
            <a:off x="1491175" y="5430128"/>
            <a:ext cx="7306889" cy="121712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b="1" dirty="0" smtClean="0">
                <a:solidFill>
                  <a:srgbClr val="FFFFFF"/>
                </a:solidFill>
                <a:effectLst>
                  <a:outerShdw blurRad="38100" dist="38100" dir="2700000" algn="tl">
                    <a:srgbClr val="000000">
                      <a:alpha val="43137"/>
                    </a:srgbClr>
                  </a:outerShdw>
                </a:effectLst>
                <a:latin typeface="Garamond" panose="02020404030301010803" pitchFamily="18" charset="0"/>
              </a:rPr>
              <a:t>Green Fencing (Trees stolen)</a:t>
            </a:r>
            <a:endParaRPr lang="en-US" sz="4800" b="1" dirty="0">
              <a:solidFill>
                <a:srgbClr val="FFFFFF"/>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1067724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40B57-65AD-5CFB-AF33-11761616BE8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075ABD-B2AA-4D2F-A273-2E8184BC92AE}"/>
              </a:ext>
            </a:extLst>
          </p:cNvPr>
          <p:cNvSpPr txBox="1"/>
          <p:nvPr/>
        </p:nvSpPr>
        <p:spPr>
          <a:xfrm>
            <a:off x="428626" y="458465"/>
            <a:ext cx="11387138" cy="6663363"/>
          </a:xfrm>
          <a:prstGeom prst="rect">
            <a:avLst/>
          </a:prstGeom>
          <a:noFill/>
        </p:spPr>
        <p:txBody>
          <a:bodyPr wrap="square" rtlCol="0">
            <a:spAutoFit/>
          </a:bodyPr>
          <a:lstStyle/>
          <a:p>
            <a:pPr algn="ctr"/>
            <a:r>
              <a:rPr lang="en-GB" sz="3500" b="1" dirty="0" smtClean="0">
                <a:solidFill>
                  <a:srgbClr val="0A6256"/>
                </a:solidFill>
                <a:latin typeface="Arial" panose="020B0604020202020204" pitchFamily="34" charset="0"/>
                <a:cs typeface="Arial" panose="020B0604020202020204" pitchFamily="34" charset="0"/>
              </a:rPr>
              <a:t>RECOMMENDATIONS</a:t>
            </a:r>
            <a:endParaRPr lang="en-GB" sz="3500" b="1" i="0" u="none" strike="noStrike" baseline="0" dirty="0">
              <a:solidFill>
                <a:srgbClr val="0A6256"/>
              </a:solidFill>
              <a:latin typeface="Arial" panose="020B0604020202020204" pitchFamily="34" charset="0"/>
              <a:cs typeface="Arial" panose="020B0604020202020204" pitchFamily="34" charset="0"/>
            </a:endParaRPr>
          </a:p>
          <a:p>
            <a:endParaRPr lang="en-US" sz="2800" b="0" i="0" u="none" strike="noStrike" baseline="0" dirty="0">
              <a:latin typeface="Arial" panose="020B0604020202020204" pitchFamily="34" charset="0"/>
            </a:endParaRPr>
          </a:p>
          <a:p>
            <a:pPr marL="171450" indent="-171450">
              <a:buFont typeface="Arial" panose="020B0604020202020204" pitchFamily="34" charset="0"/>
              <a:buChar char="•"/>
            </a:pPr>
            <a:r>
              <a:rPr lang="en-US" sz="2800" dirty="0" smtClean="0">
                <a:latin typeface="Arial" panose="020B0604020202020204" pitchFamily="34" charset="0"/>
              </a:rPr>
              <a:t>Removal of homeless people to the shelters.</a:t>
            </a:r>
          </a:p>
          <a:p>
            <a:endParaRPr lang="en-US" sz="2800" dirty="0" smtClean="0">
              <a:latin typeface="Arial" panose="020B0604020202020204" pitchFamily="34" charset="0"/>
            </a:endParaRPr>
          </a:p>
          <a:p>
            <a:pPr marL="171450" indent="-171450">
              <a:buFont typeface="Arial" panose="020B0604020202020204" pitchFamily="34" charset="0"/>
              <a:buChar char="•"/>
            </a:pPr>
            <a:r>
              <a:rPr lang="en-US" sz="2800" dirty="0" smtClean="0">
                <a:latin typeface="Arial" panose="020B0604020202020204" pitchFamily="34" charset="0"/>
              </a:rPr>
              <a:t>Huge clean up program at the cemetery.</a:t>
            </a:r>
          </a:p>
          <a:p>
            <a:pPr marL="171450" indent="-171450">
              <a:buFont typeface="Arial" panose="020B0604020202020204" pitchFamily="34" charset="0"/>
              <a:buChar char="•"/>
            </a:pPr>
            <a:endParaRPr lang="en-US" sz="2800" dirty="0" smtClean="0">
              <a:latin typeface="Arial" panose="020B0604020202020204" pitchFamily="34" charset="0"/>
            </a:endParaRPr>
          </a:p>
          <a:p>
            <a:pPr marL="171450" indent="-171450">
              <a:buFont typeface="Arial" panose="020B0604020202020204" pitchFamily="34" charset="0"/>
              <a:buChar char="•"/>
            </a:pPr>
            <a:r>
              <a:rPr lang="en-US" sz="2800" dirty="0" smtClean="0">
                <a:latin typeface="Arial" panose="020B0604020202020204" pitchFamily="34" charset="0"/>
              </a:rPr>
              <a:t>Fixing of the fence line and repainting of the building</a:t>
            </a:r>
          </a:p>
          <a:p>
            <a:pPr marL="171450" indent="-171450">
              <a:buFont typeface="Arial" panose="020B0604020202020204" pitchFamily="34" charset="0"/>
              <a:buChar char="•"/>
            </a:pPr>
            <a:endParaRPr lang="en-US" sz="2800" dirty="0" smtClean="0">
              <a:latin typeface="Arial" panose="020B0604020202020204" pitchFamily="34" charset="0"/>
            </a:endParaRPr>
          </a:p>
          <a:p>
            <a:pPr marL="171450" indent="-171450">
              <a:buFont typeface="Arial" panose="020B0604020202020204" pitchFamily="34" charset="0"/>
              <a:buChar char="•"/>
            </a:pPr>
            <a:r>
              <a:rPr lang="en-US" sz="2800" dirty="0" smtClean="0">
                <a:latin typeface="Arial" panose="020B0604020202020204" pitchFamily="34" charset="0"/>
              </a:rPr>
              <a:t>Community ownership of the cemetery (FRIENDS OF CEMETERIES)</a:t>
            </a:r>
          </a:p>
          <a:p>
            <a:endParaRPr lang="en-US" sz="2800" dirty="0" smtClean="0">
              <a:latin typeface="Arial" panose="020B0604020202020204" pitchFamily="34" charset="0"/>
            </a:endParaRPr>
          </a:p>
          <a:p>
            <a:pPr marL="171450" indent="-171450">
              <a:buFont typeface="Arial" panose="020B0604020202020204" pitchFamily="34" charset="0"/>
              <a:buChar char="•"/>
            </a:pPr>
            <a:r>
              <a:rPr lang="en-US" sz="2800" dirty="0" smtClean="0">
                <a:latin typeface="Arial" panose="020B0604020202020204" pitchFamily="34" charset="0"/>
              </a:rPr>
              <a:t>Create this cemetery as a tourism destiny</a:t>
            </a:r>
          </a:p>
          <a:p>
            <a:endParaRPr lang="en-US" sz="2800" dirty="0" smtClean="0">
              <a:latin typeface="Arial" panose="020B0604020202020204" pitchFamily="34" charset="0"/>
            </a:endParaRPr>
          </a:p>
          <a:p>
            <a:pPr marL="171450" indent="-171450">
              <a:buFont typeface="Arial" panose="020B0604020202020204" pitchFamily="34" charset="0"/>
              <a:buChar char="•"/>
            </a:pPr>
            <a:r>
              <a:rPr lang="en-US" sz="2800" dirty="0" smtClean="0">
                <a:latin typeface="Arial" panose="020B0604020202020204" pitchFamily="34" charset="0"/>
              </a:rPr>
              <a:t>Bylaw enforcement (Very aggressive bylaws)</a:t>
            </a:r>
          </a:p>
          <a:p>
            <a:endParaRPr lang="en-US" sz="2800" dirty="0" smtClean="0">
              <a:latin typeface="Arial" panose="020B0604020202020204" pitchFamily="34" charset="0"/>
            </a:endParaRPr>
          </a:p>
          <a:p>
            <a:pPr marL="171450" indent="-171450">
              <a:buFont typeface="Arial" panose="020B0604020202020204" pitchFamily="34" charset="0"/>
              <a:buChar char="•"/>
            </a:pPr>
            <a:endParaRPr lang="en-US" sz="2800" dirty="0" smtClean="0">
              <a:latin typeface="Arial" panose="020B0604020202020204" pitchFamily="34" charset="0"/>
            </a:endParaRPr>
          </a:p>
        </p:txBody>
      </p:sp>
    </p:spTree>
    <p:extLst>
      <p:ext uri="{BB962C8B-B14F-4D97-AF65-F5344CB8AC3E}">
        <p14:creationId xmlns:p14="http://schemas.microsoft.com/office/powerpoint/2010/main" val="3287614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40B57-65AD-5CFB-AF33-11761616BE8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075ABD-B2AA-4D2F-A273-2E8184BC92AE}"/>
              </a:ext>
            </a:extLst>
          </p:cNvPr>
          <p:cNvSpPr txBox="1"/>
          <p:nvPr/>
        </p:nvSpPr>
        <p:spPr>
          <a:xfrm>
            <a:off x="427448" y="1035238"/>
            <a:ext cx="11598387" cy="4955203"/>
          </a:xfrm>
          <a:prstGeom prst="rect">
            <a:avLst/>
          </a:prstGeom>
          <a:noFill/>
        </p:spPr>
        <p:txBody>
          <a:bodyPr wrap="square" rtlCol="0">
            <a:spAutoFit/>
          </a:bodyPr>
          <a:lstStyle/>
          <a:p>
            <a:pPr algn="ctr"/>
            <a:r>
              <a:rPr lang="en-US" sz="4800" b="1" dirty="0" smtClean="0">
                <a:latin typeface="Arial" panose="020B0604020202020204" pitchFamily="34" charset="0"/>
              </a:rPr>
              <a:t>THE BRAAMFONTEIN CEMETERY HAS BEEN RECLAIMED</a:t>
            </a:r>
          </a:p>
          <a:p>
            <a:pPr algn="ctr"/>
            <a:endParaRPr lang="en-US" sz="4800" b="1" dirty="0">
              <a:latin typeface="Arial" panose="020B0604020202020204" pitchFamily="34" charset="0"/>
            </a:endParaRPr>
          </a:p>
          <a:p>
            <a:pPr algn="ctr"/>
            <a:r>
              <a:rPr lang="en-US" sz="4800" b="1" dirty="0" smtClean="0">
                <a:latin typeface="Arial" panose="020B0604020202020204" pitchFamily="34" charset="0"/>
              </a:rPr>
              <a:t>CLEAN FROM HOMELESSESS AND MAINTENANCE DUE TO THE INTERVENTION</a:t>
            </a:r>
          </a:p>
          <a:p>
            <a:pPr marL="171450" indent="-171450">
              <a:buFont typeface="Arial" panose="020B0604020202020204" pitchFamily="34" charset="0"/>
              <a:buChar char="•"/>
            </a:pPr>
            <a:endParaRPr lang="en-US" sz="2800" b="1" dirty="0">
              <a:solidFill>
                <a:srgbClr val="0A625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1515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40B57-65AD-5CFB-AF33-11761616BE8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075ABD-B2AA-4D2F-A273-2E8184BC92AE}"/>
              </a:ext>
            </a:extLst>
          </p:cNvPr>
          <p:cNvSpPr txBox="1"/>
          <p:nvPr/>
        </p:nvSpPr>
        <p:spPr>
          <a:xfrm>
            <a:off x="593613" y="2371671"/>
            <a:ext cx="11598387" cy="2031325"/>
          </a:xfrm>
          <a:prstGeom prst="rect">
            <a:avLst/>
          </a:prstGeom>
          <a:noFill/>
        </p:spPr>
        <p:txBody>
          <a:bodyPr wrap="square" rtlCol="0">
            <a:spAutoFit/>
          </a:bodyPr>
          <a:lstStyle/>
          <a:p>
            <a:pPr algn="ctr"/>
            <a:r>
              <a:rPr lang="en-GB" sz="3500" b="1" dirty="0" smtClean="0">
                <a:solidFill>
                  <a:srgbClr val="0A6256"/>
                </a:solidFill>
                <a:latin typeface="Arial" panose="020B0604020202020204" pitchFamily="34" charset="0"/>
                <a:cs typeface="Arial" panose="020B0604020202020204" pitchFamily="34" charset="0"/>
              </a:rPr>
              <a:t>IF WE DON’T SAFEGUARD OF PUBLIC OPEN SPACES AND CEMETERIES</a:t>
            </a:r>
            <a:endParaRPr lang="en-GB" sz="3500" b="1" i="0" u="none" strike="noStrike" baseline="0" dirty="0">
              <a:solidFill>
                <a:srgbClr val="0A6256"/>
              </a:solidFill>
              <a:latin typeface="Arial" panose="020B0604020202020204" pitchFamily="34" charset="0"/>
              <a:cs typeface="Arial" panose="020B0604020202020204" pitchFamily="34" charset="0"/>
            </a:endParaRPr>
          </a:p>
          <a:p>
            <a:endParaRPr lang="en-US" sz="2800" b="0" i="0" u="none" strike="noStrike" baseline="0" dirty="0">
              <a:latin typeface="Arial" panose="020B0604020202020204" pitchFamily="34" charset="0"/>
            </a:endParaRPr>
          </a:p>
          <a:p>
            <a:pPr marL="171450" indent="-171450">
              <a:buFont typeface="Arial" panose="020B0604020202020204" pitchFamily="34" charset="0"/>
              <a:buChar char="•"/>
            </a:pPr>
            <a:endParaRPr lang="en-US" sz="2800" dirty="0" smtClean="0">
              <a:latin typeface="Arial" panose="020B0604020202020204" pitchFamily="34" charset="0"/>
            </a:endParaRPr>
          </a:p>
        </p:txBody>
      </p:sp>
    </p:spTree>
    <p:extLst>
      <p:ext uri="{BB962C8B-B14F-4D97-AF65-F5344CB8AC3E}">
        <p14:creationId xmlns:p14="http://schemas.microsoft.com/office/powerpoint/2010/main" val="1073834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63D02-2EBF-357A-A731-5B309809572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30316F-BC7E-FE70-C543-1A473BBBC53A}"/>
              </a:ext>
            </a:extLst>
          </p:cNvPr>
          <p:cNvSpPr txBox="1"/>
          <p:nvPr/>
        </p:nvSpPr>
        <p:spPr>
          <a:xfrm>
            <a:off x="244567" y="416261"/>
            <a:ext cx="11598387" cy="2431435"/>
          </a:xfrm>
          <a:prstGeom prst="rect">
            <a:avLst/>
          </a:prstGeom>
          <a:noFill/>
        </p:spPr>
        <p:txBody>
          <a:bodyPr wrap="square" rtlCol="0">
            <a:spAutoFit/>
          </a:bodyPr>
          <a:lstStyle/>
          <a:p>
            <a:r>
              <a:rPr lang="en-GB" sz="3500" b="1" dirty="0">
                <a:solidFill>
                  <a:srgbClr val="0A6256"/>
                </a:solidFill>
                <a:latin typeface="Arial" panose="020B0604020202020204" pitchFamily="34" charset="0"/>
                <a:cs typeface="Arial" panose="020B0604020202020204" pitchFamily="34" charset="0"/>
              </a:rPr>
              <a:t>CONCLUSION</a:t>
            </a:r>
          </a:p>
          <a:p>
            <a:endParaRPr lang="en-GB" sz="3500" b="1" i="0" u="none" strike="noStrike" baseline="0" dirty="0">
              <a:solidFill>
                <a:srgbClr val="0A6256"/>
              </a:solidFill>
              <a:latin typeface="Arial" panose="020B0604020202020204" pitchFamily="34" charset="0"/>
              <a:cs typeface="Arial" panose="020B0604020202020204" pitchFamily="34" charset="0"/>
            </a:endParaRPr>
          </a:p>
          <a:p>
            <a:endParaRPr lang="en-GB" sz="3500" b="1" i="0" u="none" strike="noStrike" baseline="0" dirty="0">
              <a:solidFill>
                <a:srgbClr val="0A6256"/>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ZA" sz="1200" b="1" i="0" u="none" strike="noStrike" baseline="0" dirty="0">
              <a:latin typeface="Arial" panose="020B0604020202020204" pitchFamily="34" charset="0"/>
            </a:endParaRPr>
          </a:p>
          <a:p>
            <a:pPr marL="457200" indent="-457200">
              <a:buFont typeface="Arial" panose="020B0604020202020204" pitchFamily="34" charset="0"/>
              <a:buChar char="•"/>
            </a:pPr>
            <a:endParaRPr lang="en-GB" sz="3500" b="1" dirty="0">
              <a:solidFill>
                <a:srgbClr val="0A6256"/>
              </a:solidFill>
              <a:latin typeface="Arial" panose="020B0604020202020204" pitchFamily="34" charset="0"/>
              <a:cs typeface="Arial" panose="020B0604020202020204" pitchFamily="34" charset="0"/>
            </a:endParaRPr>
          </a:p>
        </p:txBody>
      </p:sp>
      <p:pic>
        <p:nvPicPr>
          <p:cNvPr id="4" name="Picture 3" descr="A large group of tents in a forest&#10;&#10;AI-generated content may be incorrect.">
            <a:extLst>
              <a:ext uri="{FF2B5EF4-FFF2-40B4-BE49-F238E27FC236}">
                <a16:creationId xmlns:a16="http://schemas.microsoft.com/office/drawing/2014/main" id="{C819C903-EF5B-9B25-528C-10C7955A0B50}"/>
              </a:ext>
            </a:extLst>
          </p:cNvPr>
          <p:cNvPicPr>
            <a:picLocks noChangeAspect="1"/>
          </p:cNvPicPr>
          <p:nvPr/>
        </p:nvPicPr>
        <p:blipFill>
          <a:blip r:embed="rId3"/>
          <a:stretch>
            <a:fillRect/>
          </a:stretch>
        </p:blipFill>
        <p:spPr>
          <a:xfrm>
            <a:off x="244567" y="99789"/>
            <a:ext cx="11842954" cy="6658421"/>
          </a:xfrm>
          <a:prstGeom prst="rect">
            <a:avLst/>
          </a:prstGeom>
        </p:spPr>
      </p:pic>
      <p:sp>
        <p:nvSpPr>
          <p:cNvPr id="5" name="Content Placeholder 44">
            <a:extLst>
              <a:ext uri="{FF2B5EF4-FFF2-40B4-BE49-F238E27FC236}">
                <a16:creationId xmlns:a16="http://schemas.microsoft.com/office/drawing/2014/main" id="{3FC485E0-CCD6-7238-EA90-BAA99E191F5A}"/>
              </a:ext>
            </a:extLst>
          </p:cNvPr>
          <p:cNvSpPr txBox="1">
            <a:spLocks/>
          </p:cNvSpPr>
          <p:nvPr/>
        </p:nvSpPr>
        <p:spPr>
          <a:xfrm>
            <a:off x="4536065" y="309488"/>
            <a:ext cx="7306889" cy="121712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b="1" dirty="0" smtClean="0">
                <a:solidFill>
                  <a:srgbClr val="FFFFFF"/>
                </a:solidFill>
                <a:effectLst>
                  <a:outerShdw blurRad="38100" dist="38100" dir="2700000" algn="tl">
                    <a:srgbClr val="000000">
                      <a:alpha val="43137"/>
                    </a:srgbClr>
                  </a:outerShdw>
                </a:effectLst>
                <a:latin typeface="Garamond" panose="02020404030301010803" pitchFamily="18" charset="0"/>
              </a:rPr>
              <a:t>This is not the City of </a:t>
            </a:r>
            <a:r>
              <a:rPr lang="en-US" sz="4800" b="1" dirty="0" err="1" smtClean="0">
                <a:solidFill>
                  <a:srgbClr val="FFFFFF"/>
                </a:solidFill>
                <a:effectLst>
                  <a:outerShdw blurRad="38100" dist="38100" dir="2700000" algn="tl">
                    <a:srgbClr val="000000">
                      <a:alpha val="43137"/>
                    </a:srgbClr>
                  </a:outerShdw>
                </a:effectLst>
                <a:latin typeface="Garamond" panose="02020404030301010803" pitchFamily="18" charset="0"/>
              </a:rPr>
              <a:t>Joburg</a:t>
            </a:r>
            <a:r>
              <a:rPr lang="en-US" sz="4800" b="1" dirty="0" smtClean="0">
                <a:solidFill>
                  <a:srgbClr val="FFFFFF"/>
                </a:solidFill>
                <a:effectLst>
                  <a:outerShdw blurRad="38100" dist="38100" dir="2700000" algn="tl">
                    <a:srgbClr val="000000">
                      <a:alpha val="43137"/>
                    </a:srgbClr>
                  </a:outerShdw>
                </a:effectLst>
                <a:latin typeface="Garamond" panose="02020404030301010803" pitchFamily="18" charset="0"/>
              </a:rPr>
              <a:t> we want</a:t>
            </a:r>
            <a:endParaRPr lang="en-US" sz="4800" b="1" dirty="0">
              <a:solidFill>
                <a:srgbClr val="FFFFFF"/>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41258351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63D02-2EBF-357A-A731-5B309809572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30316F-BC7E-FE70-C543-1A473BBBC53A}"/>
              </a:ext>
            </a:extLst>
          </p:cNvPr>
          <p:cNvSpPr txBox="1"/>
          <p:nvPr/>
        </p:nvSpPr>
        <p:spPr>
          <a:xfrm>
            <a:off x="244567" y="416261"/>
            <a:ext cx="11598387" cy="2431435"/>
          </a:xfrm>
          <a:prstGeom prst="rect">
            <a:avLst/>
          </a:prstGeom>
          <a:noFill/>
        </p:spPr>
        <p:txBody>
          <a:bodyPr wrap="square" rtlCol="0">
            <a:spAutoFit/>
          </a:bodyPr>
          <a:lstStyle/>
          <a:p>
            <a:endParaRPr lang="en-GB" sz="3500" b="1" dirty="0">
              <a:solidFill>
                <a:srgbClr val="0A6256"/>
              </a:solidFill>
              <a:latin typeface="Arial" panose="020B0604020202020204" pitchFamily="34" charset="0"/>
              <a:cs typeface="Arial" panose="020B0604020202020204" pitchFamily="34" charset="0"/>
            </a:endParaRPr>
          </a:p>
          <a:p>
            <a:endParaRPr lang="en-GB" sz="3500" b="1" i="0" u="none" strike="noStrike" baseline="0" dirty="0">
              <a:solidFill>
                <a:srgbClr val="0A6256"/>
              </a:solidFill>
              <a:latin typeface="Arial" panose="020B0604020202020204" pitchFamily="34" charset="0"/>
              <a:cs typeface="Arial" panose="020B0604020202020204" pitchFamily="34" charset="0"/>
            </a:endParaRPr>
          </a:p>
          <a:p>
            <a:endParaRPr lang="en-GB" sz="3500" b="1" i="0" u="none" strike="noStrike" baseline="0" dirty="0">
              <a:solidFill>
                <a:srgbClr val="0A6256"/>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ZA" sz="1200" b="1" i="0" u="none" strike="noStrike" baseline="0" dirty="0">
              <a:latin typeface="Arial" panose="020B0604020202020204" pitchFamily="34" charset="0"/>
            </a:endParaRPr>
          </a:p>
          <a:p>
            <a:pPr marL="457200" indent="-457200">
              <a:buFont typeface="Arial" panose="020B0604020202020204" pitchFamily="34" charset="0"/>
              <a:buChar char="•"/>
            </a:pPr>
            <a:endParaRPr lang="en-GB" sz="3500" b="1" dirty="0">
              <a:solidFill>
                <a:srgbClr val="0A6256"/>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0509" y="147781"/>
            <a:ext cx="5472546" cy="6606310"/>
          </a:xfrm>
          <a:prstGeom prst="rect">
            <a:avLst/>
          </a:prstGeom>
        </p:spPr>
      </p:pic>
    </p:spTree>
    <p:extLst>
      <p:ext uri="{BB962C8B-B14F-4D97-AF65-F5344CB8AC3E}">
        <p14:creationId xmlns:p14="http://schemas.microsoft.com/office/powerpoint/2010/main" val="578519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40FBE-13F3-3392-4A81-065C732EE0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76E7343-2553-51D3-E349-0EB899C9AB76}"/>
              </a:ext>
            </a:extLst>
          </p:cNvPr>
          <p:cNvSpPr txBox="1"/>
          <p:nvPr/>
        </p:nvSpPr>
        <p:spPr>
          <a:xfrm>
            <a:off x="259075" y="215827"/>
            <a:ext cx="11495389" cy="630942"/>
          </a:xfrm>
          <a:prstGeom prst="rect">
            <a:avLst/>
          </a:prstGeom>
          <a:noFill/>
        </p:spPr>
        <p:txBody>
          <a:bodyPr wrap="square" rtlCol="0">
            <a:spAutoFit/>
          </a:bodyPr>
          <a:lstStyle/>
          <a:p>
            <a:pPr algn="ctr"/>
            <a:r>
              <a:rPr lang="en-GB" sz="3500" b="1" dirty="0" smtClean="0">
                <a:solidFill>
                  <a:srgbClr val="0A6256"/>
                </a:solidFill>
                <a:latin typeface="Arial" panose="020B0604020202020204" pitchFamily="34" charset="0"/>
                <a:cs typeface="Arial" panose="020B0604020202020204" pitchFamily="34" charset="0"/>
              </a:rPr>
              <a:t>What cause Homelessness in SA</a:t>
            </a:r>
            <a:endParaRPr lang="en-GB" sz="3500" b="1" dirty="0">
              <a:solidFill>
                <a:srgbClr val="0A6256"/>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BC86B4C-A1D1-32AB-C27A-5342DE4456F8}"/>
              </a:ext>
            </a:extLst>
          </p:cNvPr>
          <p:cNvSpPr txBox="1"/>
          <p:nvPr/>
        </p:nvSpPr>
        <p:spPr>
          <a:xfrm>
            <a:off x="259075" y="1672660"/>
            <a:ext cx="11495389" cy="4062651"/>
          </a:xfrm>
          <a:prstGeom prst="rect">
            <a:avLst/>
          </a:prstGeom>
          <a:noFill/>
        </p:spPr>
        <p:txBody>
          <a:bodyPr wrap="square">
            <a:spAutoFit/>
          </a:bodyPr>
          <a:lstStyle/>
          <a:p>
            <a:pPr marL="285750" indent="-285750">
              <a:buFont typeface="Arial" panose="020B0604020202020204" pitchFamily="34" charset="0"/>
              <a:buChar char="•"/>
            </a:pPr>
            <a:r>
              <a:rPr lang="en-US" sz="2400" kern="100" dirty="0" smtClean="0">
                <a:latin typeface="Arial" panose="020B0604020202020204" pitchFamily="34" charset="0"/>
              </a:rPr>
              <a:t>Homelessness </a:t>
            </a:r>
            <a:r>
              <a:rPr lang="en-US" sz="2400" kern="100" dirty="0">
                <a:latin typeface="Arial" panose="020B0604020202020204" pitchFamily="34" charset="0"/>
              </a:rPr>
              <a:t>in South Africa is a complex and pervasive issue deeply rooted in the country's socio-economic disparities, particularly the legacy of apartheid, leading to high rates of unemployment, inadequate affordable housing, and poverty, which disproportionately affect marginalized communities; </a:t>
            </a:r>
            <a:endParaRPr lang="en-US" sz="2400" kern="100" dirty="0" smtClean="0">
              <a:latin typeface="Arial" panose="020B0604020202020204" pitchFamily="34" charset="0"/>
            </a:endParaRPr>
          </a:p>
          <a:p>
            <a:pPr marL="285750" indent="-285750">
              <a:buFont typeface="Arial" panose="020B0604020202020204" pitchFamily="34" charset="0"/>
              <a:buChar char="•"/>
            </a:pPr>
            <a:endParaRPr lang="en-US" sz="2400" kern="100" dirty="0">
              <a:latin typeface="Arial" panose="020B0604020202020204" pitchFamily="34" charset="0"/>
            </a:endParaRPr>
          </a:p>
          <a:p>
            <a:pPr marL="285750" indent="-285750">
              <a:buFont typeface="Arial" panose="020B0604020202020204" pitchFamily="34" charset="0"/>
              <a:buChar char="•"/>
            </a:pPr>
            <a:r>
              <a:rPr lang="en-US" sz="2400" kern="100" dirty="0">
                <a:latin typeface="Arial" panose="020B0604020202020204" pitchFamily="34" charset="0"/>
              </a:rPr>
              <a:t>T</a:t>
            </a:r>
            <a:r>
              <a:rPr lang="en-US" sz="2400" kern="100" dirty="0" smtClean="0">
                <a:latin typeface="Arial" panose="020B0604020202020204" pitchFamily="34" charset="0"/>
              </a:rPr>
              <a:t>his </a:t>
            </a:r>
            <a:r>
              <a:rPr lang="en-US" sz="2400" kern="100" dirty="0">
                <a:latin typeface="Arial" panose="020B0604020202020204" pitchFamily="34" charset="0"/>
              </a:rPr>
              <a:t>results in a significant population of individuals living on the streets, facing challenges like lack of access to basic needs, health services, and social support, demanding a multi-faceted approach from government agencies, NGOs, and civil society to address the structural causes and provide effective interventions to alleviate the issue.</a:t>
            </a:r>
            <a:endParaRPr lang="en-US" sz="1800" b="0" i="0" u="none" strike="noStrike" kern="100" baseline="0" dirty="0">
              <a:latin typeface="Arial" panose="020B0604020202020204" pitchFamily="34" charset="0"/>
            </a:endParaRPr>
          </a:p>
          <a:p>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5419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98989-A768-9552-E79D-143F04AE356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D908BB5-4FDD-2948-8B14-99C9009BCFFD}"/>
              </a:ext>
            </a:extLst>
          </p:cNvPr>
          <p:cNvSpPr txBox="1"/>
          <p:nvPr/>
        </p:nvSpPr>
        <p:spPr>
          <a:xfrm>
            <a:off x="1837152" y="2497966"/>
            <a:ext cx="8517697" cy="784830"/>
          </a:xfrm>
          <a:prstGeom prst="rect">
            <a:avLst/>
          </a:prstGeom>
          <a:noFill/>
        </p:spPr>
        <p:txBody>
          <a:bodyPr wrap="square" rtlCol="0">
            <a:spAutoFit/>
          </a:bodyPr>
          <a:lstStyle/>
          <a:p>
            <a:pPr algn="ctr"/>
            <a:r>
              <a:rPr lang="en-GB" sz="4500" b="1" dirty="0">
                <a:solidFill>
                  <a:schemeClr val="bg1"/>
                </a:solidFill>
                <a:latin typeface="Arial" panose="020B0604020202020204" pitchFamily="34" charset="0"/>
                <a:cs typeface="Arial" panose="020B0604020202020204" pitchFamily="34" charset="0"/>
              </a:rPr>
              <a:t>Thank You / </a:t>
            </a:r>
            <a:r>
              <a:rPr lang="en-GB" sz="4500" b="1" dirty="0" err="1">
                <a:solidFill>
                  <a:schemeClr val="bg1"/>
                </a:solidFill>
                <a:latin typeface="Arial" panose="020B0604020202020204" pitchFamily="34" charset="0"/>
                <a:cs typeface="Arial" panose="020B0604020202020204" pitchFamily="34" charset="0"/>
              </a:rPr>
              <a:t>Ndo</a:t>
            </a:r>
            <a:r>
              <a:rPr lang="en-GB" sz="4500" b="1" dirty="0">
                <a:solidFill>
                  <a:schemeClr val="bg1"/>
                </a:solidFill>
                <a:latin typeface="Arial" panose="020B0604020202020204" pitchFamily="34" charset="0"/>
                <a:cs typeface="Arial" panose="020B0604020202020204" pitchFamily="34" charset="0"/>
              </a:rPr>
              <a:t> </a:t>
            </a:r>
            <a:r>
              <a:rPr lang="en-GB" sz="4500" b="1" dirty="0" err="1">
                <a:solidFill>
                  <a:schemeClr val="bg1"/>
                </a:solidFill>
                <a:latin typeface="Arial" panose="020B0604020202020204" pitchFamily="34" charset="0"/>
                <a:cs typeface="Arial" panose="020B0604020202020204" pitchFamily="34" charset="0"/>
              </a:rPr>
              <a:t>Livhuwa</a:t>
            </a:r>
            <a:r>
              <a:rPr lang="en-GB" sz="4500" b="1" dirty="0">
                <a:solidFill>
                  <a:schemeClr val="bg1"/>
                </a:solidFill>
                <a:latin typeface="Arial" panose="020B0604020202020204" pitchFamily="34" charset="0"/>
                <a:cs typeface="Arial" panose="020B0604020202020204" pitchFamily="34" charset="0"/>
              </a:rPr>
              <a:t>.</a:t>
            </a:r>
            <a:endParaRPr lang="en-GB" sz="4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4990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40FBE-13F3-3392-4A81-065C732EE079}"/>
            </a:ext>
          </a:extLst>
        </p:cNvPr>
        <p:cNvGrpSpPr/>
        <p:nvPr/>
      </p:nvGrpSpPr>
      <p:grpSpPr>
        <a:xfrm>
          <a:off x="0" y="0"/>
          <a:ext cx="0" cy="0"/>
          <a:chOff x="0" y="0"/>
          <a:chExt cx="0" cy="0"/>
        </a:xfrm>
      </p:grpSpPr>
      <p:pic>
        <p:nvPicPr>
          <p:cNvPr id="2052" name="Picture 4" descr="https://www.statssa.gov.za/wp-content/uploads/2025/03/hom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717" y="305505"/>
            <a:ext cx="9073662" cy="619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953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40FBE-13F3-3392-4A81-065C732EE0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76E7343-2553-51D3-E349-0EB899C9AB76}"/>
              </a:ext>
            </a:extLst>
          </p:cNvPr>
          <p:cNvSpPr txBox="1"/>
          <p:nvPr/>
        </p:nvSpPr>
        <p:spPr>
          <a:xfrm>
            <a:off x="259075" y="215827"/>
            <a:ext cx="11388974" cy="630942"/>
          </a:xfrm>
          <a:prstGeom prst="rect">
            <a:avLst/>
          </a:prstGeom>
          <a:noFill/>
        </p:spPr>
        <p:txBody>
          <a:bodyPr wrap="square" rtlCol="0">
            <a:spAutoFit/>
          </a:bodyPr>
          <a:lstStyle/>
          <a:p>
            <a:pPr algn="ctr"/>
            <a:r>
              <a:rPr lang="en-GB" sz="3500" b="1" dirty="0" smtClean="0">
                <a:solidFill>
                  <a:srgbClr val="0A6256"/>
                </a:solidFill>
                <a:latin typeface="Arial" panose="020B0604020202020204" pitchFamily="34" charset="0"/>
                <a:cs typeface="Arial" panose="020B0604020202020204" pitchFamily="34" charset="0"/>
              </a:rPr>
              <a:t>Homelessness in City of </a:t>
            </a:r>
            <a:r>
              <a:rPr lang="en-GB" sz="3500" b="1" dirty="0" err="1" smtClean="0">
                <a:solidFill>
                  <a:srgbClr val="0A6256"/>
                </a:solidFill>
                <a:latin typeface="Arial" panose="020B0604020202020204" pitchFamily="34" charset="0"/>
                <a:cs typeface="Arial" panose="020B0604020202020204" pitchFamily="34" charset="0"/>
              </a:rPr>
              <a:t>Joburg</a:t>
            </a:r>
            <a:endParaRPr lang="en-GB" sz="3500" b="1" dirty="0">
              <a:solidFill>
                <a:srgbClr val="0A6256"/>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BC86B4C-A1D1-32AB-C27A-5342DE4456F8}"/>
              </a:ext>
            </a:extLst>
          </p:cNvPr>
          <p:cNvSpPr txBox="1"/>
          <p:nvPr/>
        </p:nvSpPr>
        <p:spPr>
          <a:xfrm>
            <a:off x="259075" y="1672660"/>
            <a:ext cx="11495389" cy="4431983"/>
          </a:xfrm>
          <a:prstGeom prst="rect">
            <a:avLst/>
          </a:prstGeom>
          <a:noFill/>
        </p:spPr>
        <p:txBody>
          <a:bodyPr wrap="square">
            <a:spAutoFit/>
          </a:bodyPr>
          <a:lstStyle/>
          <a:p>
            <a:pPr marL="285750" indent="-285750">
              <a:buFont typeface="Arial" panose="020B0604020202020204" pitchFamily="34" charset="0"/>
              <a:buChar char="•"/>
            </a:pPr>
            <a:r>
              <a:rPr lang="en-US" sz="2400" kern="100" dirty="0" smtClean="0">
                <a:latin typeface="Arial" panose="020B0604020202020204" pitchFamily="34" charset="0"/>
              </a:rPr>
              <a:t>The </a:t>
            </a:r>
            <a:r>
              <a:rPr lang="en-US" sz="2400" kern="100" dirty="0">
                <a:latin typeface="Arial" panose="020B0604020202020204" pitchFamily="34" charset="0"/>
              </a:rPr>
              <a:t>City of </a:t>
            </a:r>
            <a:r>
              <a:rPr lang="en-US" sz="2400" kern="100" dirty="0" err="1">
                <a:latin typeface="Arial" panose="020B0604020202020204" pitchFamily="34" charset="0"/>
              </a:rPr>
              <a:t>Joburg</a:t>
            </a:r>
            <a:r>
              <a:rPr lang="en-US" sz="2400" kern="100" dirty="0">
                <a:latin typeface="Arial" panose="020B0604020202020204" pitchFamily="34" charset="0"/>
              </a:rPr>
              <a:t> as the mega City in Africa and World is not exception when it comes to homelessness. </a:t>
            </a:r>
            <a:endParaRPr lang="en-US" sz="2400" kern="100" dirty="0" smtClean="0">
              <a:latin typeface="Arial" panose="020B0604020202020204" pitchFamily="34" charset="0"/>
            </a:endParaRPr>
          </a:p>
          <a:p>
            <a:pPr marL="285750" indent="-285750">
              <a:buFont typeface="Arial" panose="020B0604020202020204" pitchFamily="34" charset="0"/>
              <a:buChar char="•"/>
            </a:pPr>
            <a:endParaRPr lang="en-US" sz="2400" kern="100" dirty="0">
              <a:latin typeface="Arial" panose="020B0604020202020204" pitchFamily="34" charset="0"/>
            </a:endParaRPr>
          </a:p>
          <a:p>
            <a:pPr marL="285750" indent="-285750">
              <a:buFont typeface="Arial" panose="020B0604020202020204" pitchFamily="34" charset="0"/>
              <a:buChar char="•"/>
            </a:pPr>
            <a:r>
              <a:rPr lang="en-US" sz="2400" kern="100" dirty="0" smtClean="0">
                <a:latin typeface="Arial" panose="020B0604020202020204" pitchFamily="34" charset="0"/>
              </a:rPr>
              <a:t>People </a:t>
            </a:r>
            <a:r>
              <a:rPr lang="en-US" sz="2400" kern="100" dirty="0">
                <a:latin typeface="Arial" panose="020B0604020202020204" pitchFamily="34" charset="0"/>
              </a:rPr>
              <a:t>come to the City looking for the greener pastures and when that is not achieved people find themselves residing in public open spaces such as parks, rivers and streams, cemeteries and other ecological sensitive areas</a:t>
            </a:r>
            <a:r>
              <a:rPr lang="en-US" sz="2400" kern="100" dirty="0" smtClean="0">
                <a:latin typeface="Arial" panose="020B0604020202020204" pitchFamily="34" charset="0"/>
              </a:rPr>
              <a:t>.</a:t>
            </a:r>
          </a:p>
          <a:p>
            <a:endParaRPr lang="en-US" sz="2400" kern="100" dirty="0" smtClean="0">
              <a:latin typeface="Arial" panose="020B0604020202020204" pitchFamily="34" charset="0"/>
            </a:endParaRPr>
          </a:p>
          <a:p>
            <a:pPr marL="285750" lvl="0" indent="-285750">
              <a:buFont typeface="Arial" panose="020B0604020202020204" pitchFamily="34" charset="0"/>
              <a:buChar char="•"/>
            </a:pPr>
            <a:r>
              <a:rPr lang="en-US" sz="2400" dirty="0">
                <a:solidFill>
                  <a:srgbClr val="001D35"/>
                </a:solidFill>
                <a:latin typeface="Arial" panose="020B0604020202020204" pitchFamily="34" charset="0"/>
                <a:cs typeface="Arial" panose="020B0604020202020204" pitchFamily="34" charset="0"/>
              </a:rPr>
              <a:t>There is no single, current official count, but recent estimates place the number of homeless people in Johannesburg </a:t>
            </a:r>
            <a:r>
              <a:rPr lang="en-US" sz="2400" dirty="0">
                <a:solidFill>
                  <a:prstClr val="black"/>
                </a:solidFill>
                <a:latin typeface="Arial" panose="020B0604020202020204" pitchFamily="34" charset="0"/>
                <a:cs typeface="Arial" panose="020B0604020202020204" pitchFamily="34" charset="0"/>
              </a:rPr>
              <a:t>between 15,000 and 20,000 people</a:t>
            </a:r>
            <a:r>
              <a:rPr lang="en-US" sz="2400" dirty="0">
                <a:solidFill>
                  <a:srgbClr val="001D35"/>
                </a:solidFill>
                <a:latin typeface="Arial" panose="020B0604020202020204" pitchFamily="34" charset="0"/>
                <a:cs typeface="Arial" panose="020B0604020202020204" pitchFamily="34" charset="0"/>
              </a:rPr>
              <a:t>, with stakeholders using these figures for planning purposes, according to the Johannesburg Inner City Partnership (JICP) and the City of Johannesburg.</a:t>
            </a:r>
            <a:endParaRPr lang="en-US" sz="2400" kern="1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0114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72807-7A8C-1882-E61A-6C7D1F64D5B8}"/>
            </a:ext>
          </a:extLst>
        </p:cNvPr>
        <p:cNvGrpSpPr/>
        <p:nvPr/>
      </p:nvGrpSpPr>
      <p:grpSpPr>
        <a:xfrm>
          <a:off x="0" y="0"/>
          <a:ext cx="0" cy="0"/>
          <a:chOff x="0" y="0"/>
          <a:chExt cx="0" cy="0"/>
        </a:xfrm>
      </p:grpSpPr>
      <p:pic>
        <p:nvPicPr>
          <p:cNvPr id="2" name="Content Placeholder 6">
            <a:extLst>
              <a:ext uri="{FF2B5EF4-FFF2-40B4-BE49-F238E27FC236}">
                <a16:creationId xmlns:a16="http://schemas.microsoft.com/office/drawing/2014/main" id="{4DD9FA63-C033-D5CD-F5E5-90636F86ED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42" y="1405838"/>
            <a:ext cx="5896756" cy="4422567"/>
          </a:xfrm>
          <a:prstGeom prst="rect">
            <a:avLst/>
          </a:prstGeom>
        </p:spPr>
      </p:pic>
      <p:pic>
        <p:nvPicPr>
          <p:cNvPr id="3" name="Content Placeholder 5">
            <a:extLst>
              <a:ext uri="{FF2B5EF4-FFF2-40B4-BE49-F238E27FC236}">
                <a16:creationId xmlns:a16="http://schemas.microsoft.com/office/drawing/2014/main" id="{EFCDAE1F-9AFE-ED87-48C6-C7A49264A4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0958" y="1405837"/>
            <a:ext cx="5896757" cy="4422568"/>
          </a:xfrm>
          <a:prstGeom prst="rect">
            <a:avLst/>
          </a:prstGeom>
        </p:spPr>
      </p:pic>
    </p:spTree>
    <p:extLst>
      <p:ext uri="{BB962C8B-B14F-4D97-AF65-F5344CB8AC3E}">
        <p14:creationId xmlns:p14="http://schemas.microsoft.com/office/powerpoint/2010/main" val="1955245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72807-7A8C-1882-E61A-6C7D1F64D5B8}"/>
            </a:ext>
          </a:extLst>
        </p:cNvPr>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69" y="1181686"/>
            <a:ext cx="5608320" cy="42062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9106" y="1181686"/>
            <a:ext cx="5664591" cy="4248443"/>
          </a:xfrm>
          <a:prstGeom prst="rect">
            <a:avLst/>
          </a:prstGeom>
        </p:spPr>
      </p:pic>
    </p:spTree>
    <p:extLst>
      <p:ext uri="{BB962C8B-B14F-4D97-AF65-F5344CB8AC3E}">
        <p14:creationId xmlns:p14="http://schemas.microsoft.com/office/powerpoint/2010/main" val="135887654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Ion</Template>
  <TotalTime>4574</TotalTime>
  <Words>1144</Words>
  <Application>Microsoft Office PowerPoint</Application>
  <PresentationFormat>Widescreen</PresentationFormat>
  <Paragraphs>176</Paragraphs>
  <Slides>50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Aptos</vt:lpstr>
      <vt:lpstr>Aptos Display</vt:lpstr>
      <vt:lpstr>Arial</vt:lpstr>
      <vt:lpstr>Calibri</vt:lpstr>
      <vt:lpstr>Garamond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AREA OF PREFERENCE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Kayleigh Visser</dc:creator>
  <cp:lastModifiedBy>bishop ngobeli</cp:lastModifiedBy>
  <cp:revision>37</cp:revision>
  <dcterms:created xsi:type="dcterms:W3CDTF">2025-02-25T14:10:07Z</dcterms:created>
  <dcterms:modified xsi:type="dcterms:W3CDTF">2025-08-26T07:45:09Z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90491-7e4e-4b69-aa9b-01f68467b88b_Enabled">
    <vt:lpwstr>true</vt:lpwstr>
  </property>
  <property fmtid="{D5CDD505-2E9C-101B-9397-08002B2CF9AE}" pid="3" name="MSIP_Label_09b90491-7e4e-4b69-aa9b-01f68467b88b_SetDate">
    <vt:lpwstr>2025-06-25T18:14:30Z</vt:lpwstr>
  </property>
  <property fmtid="{D5CDD505-2E9C-101B-9397-08002B2CF9AE}" pid="4" name="MSIP_Label_09b90491-7e4e-4b69-aa9b-01f68467b88b_Method">
    <vt:lpwstr>Standard</vt:lpwstr>
  </property>
  <property fmtid="{D5CDD505-2E9C-101B-9397-08002B2CF9AE}" pid="5" name="MSIP_Label_09b90491-7e4e-4b69-aa9b-01f68467b88b_Name">
    <vt:lpwstr>Confidential-JCPZ</vt:lpwstr>
  </property>
  <property fmtid="{D5CDD505-2E9C-101B-9397-08002B2CF9AE}" pid="6" name="MSIP_Label_09b90491-7e4e-4b69-aa9b-01f68467b88b_SiteId">
    <vt:lpwstr>0824d779-ab6e-4b2f-b001-cf2995fc7db6</vt:lpwstr>
  </property>
  <property fmtid="{D5CDD505-2E9C-101B-9397-08002B2CF9AE}" pid="7" name="MSIP_Label_09b90491-7e4e-4b69-aa9b-01f68467b88b_ActionId">
    <vt:lpwstr>5d2a2f1d-15dd-4e3e-8c2c-018e0a4d097d</vt:lpwstr>
  </property>
  <property fmtid="{D5CDD505-2E9C-101B-9397-08002B2CF9AE}" pid="8" name="MSIP_Label_09b90491-7e4e-4b69-aa9b-01f68467b88b_ContentBits">
    <vt:lpwstr>2</vt:lpwstr>
  </property>
  <property fmtid="{D5CDD505-2E9C-101B-9397-08002B2CF9AE}" pid="9" name="MSIP_Label_09b90491-7e4e-4b69-aa9b-01f68467b88b_Tag">
    <vt:lpwstr>10, 3, 0, 1</vt:lpwstr>
  </property>
  <property fmtid="{D5CDD505-2E9C-101B-9397-08002B2CF9AE}" pid="10" name="ClassificationContentMarkingFooterLocations">
    <vt:lpwstr>Office Theme:8</vt:lpwstr>
  </property>
  <property fmtid="{D5CDD505-2E9C-101B-9397-08002B2CF9AE}" pid="11" name="ClassificationContentMarkingFooterText">
    <vt:lpwstr>Confidential | JCPZ</vt:lpwstr>
  </property>
</Properties>
</file>